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iver flowing through a tropical forest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ver flowing through a tropical forest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lose-up of an orange flower surrounded by large tropical leaves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of a red-eyed tree frog perched on a leaf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lose-up of an orange flower surrounded by large tropical leaves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Close-up of a red-eyed tree frog perched on a leaf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River flowing through a tropical forest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 cread ŵyr y llais…"/>
          <p:cNvSpPr txBox="1"/>
          <p:nvPr/>
        </p:nvSpPr>
        <p:spPr>
          <a:xfrm>
            <a:off x="2033905" y="3701419"/>
            <a:ext cx="2031619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Y cread ŵyr y llais</a:t>
            </a:r>
          </a:p>
          <a:p>
            <a:pPr>
              <a:defRPr sz="10000"/>
            </a:pPr>
            <a:r>
              <a:t>a ddaeth i’r gwagle mawr</a:t>
            </a:r>
          </a:p>
          <a:p>
            <a:pPr>
              <a:defRPr sz="10000"/>
            </a:pPr>
            <a:r>
              <a:t>Y gwynt a ddaeth â’r llwch yn fyw</a:t>
            </a:r>
          </a:p>
          <a:p>
            <a:pPr>
              <a:defRPr sz="10000"/>
            </a:pPr>
            <a:r>
              <a:t>a ffurfiodd sêr y nen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Un gair gen Ti…"/>
          <p:cNvSpPr txBox="1"/>
          <p:nvPr/>
        </p:nvSpPr>
        <p:spPr>
          <a:xfrm>
            <a:off x="3081654" y="3701419"/>
            <a:ext cx="1822069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Un gair gen Ti</a:t>
            </a:r>
          </a:p>
          <a:p>
            <a:pPr>
              <a:defRPr sz="10000"/>
            </a:pPr>
            <a:r>
              <a:t>Daw newid ar dy awdurdod Di</a:t>
            </a:r>
          </a:p>
          <a:p>
            <a:pPr>
              <a:defRPr sz="10000"/>
            </a:pPr>
            <a:r>
              <a:t>Dy air sydd wir</a:t>
            </a:r>
          </a:p>
          <a:p>
            <a:pPr>
              <a:defRPr sz="10000"/>
            </a:pPr>
            <a:r>
              <a:t>Daw newid ar dy awdurdod Di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Yn wir, fe drecha’r nef…"/>
          <p:cNvSpPr txBox="1"/>
          <p:nvPr/>
        </p:nvSpPr>
        <p:spPr>
          <a:xfrm>
            <a:off x="5537200" y="3701419"/>
            <a:ext cx="1330960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Yn wir, fe drecha’r nef</a:t>
            </a:r>
          </a:p>
          <a:p>
            <a:pPr>
              <a:defRPr sz="10000"/>
            </a:pPr>
            <a:r>
              <a:t>a chwalu cestyll cryf</a:t>
            </a:r>
          </a:p>
          <a:p>
            <a:pPr>
              <a:defRPr sz="10000"/>
            </a:pPr>
            <a:r>
              <a:t>Fe dewir yr ysbrydion</a:t>
            </a:r>
          </a:p>
          <a:p>
            <a:pPr>
              <a:defRPr sz="10000"/>
            </a:pPr>
            <a:r>
              <a:t>A chrynant wrth ei air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wn bod fy Nuw o’m mhlaid i…"/>
          <p:cNvSpPr txBox="1"/>
          <p:nvPr/>
        </p:nvSpPr>
        <p:spPr>
          <a:xfrm>
            <a:off x="3295649" y="3701419"/>
            <a:ext cx="1779270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Gwn bod fy Nuw o’m mhlaid i</a:t>
            </a:r>
          </a:p>
          <a:p>
            <a:pPr>
              <a:defRPr sz="10000"/>
            </a:pPr>
            <a:r>
              <a:t>Paham yr ofnaf mwy?</a:t>
            </a:r>
          </a:p>
          <a:p>
            <a:pPr>
              <a:defRPr sz="10000"/>
            </a:pPr>
            <a:r>
              <a:t>A does dim byd all wadu’r </a:t>
            </a:r>
          </a:p>
          <a:p>
            <a:pPr>
              <a:defRPr sz="10000"/>
            </a:pPr>
            <a:r>
              <a:t>Gogoniant sy Iddo Ef </a:t>
            </a:r>
          </a:p>
        </p:txBody>
      </p:sp>
      <p:sp>
        <p:nvSpPr>
          <p:cNvPr id="142" name="Awdurdod…"/>
          <p:cNvSpPr txBox="1"/>
          <p:nvPr/>
        </p:nvSpPr>
        <p:spPr>
          <a:xfrm>
            <a:off x="9537728" y="11327773"/>
            <a:ext cx="14407389" cy="1923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0" sz="2000"/>
            </a:pPr>
            <a:r>
              <a:t>Awdurdod</a:t>
            </a:r>
          </a:p>
          <a:p>
            <a:pPr algn="r">
              <a:defRPr b="0" sz="2000"/>
            </a:pPr>
            <a:r>
              <a:t>Authority (Brooke Ligertwood | Chris Brown| Scott Ligertwood | Steven Furtick)</a:t>
            </a:r>
          </a:p>
          <a:p>
            <a:pPr algn="r">
              <a:defRPr b="0" sz="2000"/>
            </a:pPr>
            <a:r>
              <a:t>Cyfieithiad awdurdodedig Arwel E. Jones a Lowri Jones</a:t>
            </a:r>
          </a:p>
          <a:p>
            <a:pPr algn="r">
              <a:defRPr b="0" sz="2000"/>
            </a:pPr>
            <a:r>
              <a:t>© 2020 a’r cyfieithiad hwn © 2021 Music by Elevation Worship Publishing (BMI) Cedwir pob hawl. Defnyddiwyd trwy ganiatâd.</a:t>
            </a:r>
          </a:p>
          <a:p>
            <a:pPr algn="r">
              <a:defRPr b="0" sz="2000"/>
            </a:pPr>
            <a:r>
              <a:t>SHOUT! Music Publishing Australia (Gwein. gan SHOUT! Music Publishing UK)</a:t>
            </a:r>
          </a:p>
          <a:p>
            <a:pPr algn="r">
              <a:defRPr b="0" sz="2000"/>
            </a:pPr>
            <a:r>
              <a:t>CCLI # 7175568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Mae’r gwyll yn ofni’th lais…"/>
          <p:cNvSpPr txBox="1"/>
          <p:nvPr/>
        </p:nvSpPr>
        <p:spPr>
          <a:xfrm>
            <a:off x="1258569" y="3701419"/>
            <a:ext cx="2186686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Mae’r gwyll yn ofni’th lais</a:t>
            </a:r>
          </a:p>
          <a:p>
            <a:pPr>
              <a:defRPr sz="10000"/>
            </a:pPr>
            <a:r>
              <a:t>A’i gyrrodd ef i ffwrdd</a:t>
            </a:r>
          </a:p>
          <a:p>
            <a:pPr>
              <a:defRPr sz="10000"/>
            </a:pPr>
            <a:r>
              <a:t>ac er mai hir yw’r nos,</a:t>
            </a:r>
          </a:p>
          <a:p>
            <a:pPr>
              <a:defRPr sz="10000"/>
            </a:pPr>
            <a:r>
              <a:t>Mi wn yn iawn y gwnei hyn eto nawr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Un gair gen Ti…"/>
          <p:cNvSpPr txBox="1"/>
          <p:nvPr/>
        </p:nvSpPr>
        <p:spPr>
          <a:xfrm>
            <a:off x="3081654" y="3701419"/>
            <a:ext cx="1822069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Un gair gen Ti</a:t>
            </a:r>
          </a:p>
          <a:p>
            <a:pPr>
              <a:defRPr sz="10000"/>
            </a:pPr>
            <a:r>
              <a:t>Daw newid ar dy awdurdod Di</a:t>
            </a:r>
          </a:p>
          <a:p>
            <a:pPr>
              <a:defRPr sz="10000"/>
            </a:pPr>
            <a:r>
              <a:t>Dy air sydd wir</a:t>
            </a:r>
          </a:p>
          <a:p>
            <a:pPr>
              <a:defRPr sz="10000"/>
            </a:pPr>
            <a:r>
              <a:t>Daw newid ar dy awdurdod Di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Ni frwydraf wrth fy hun…"/>
          <p:cNvSpPr txBox="1"/>
          <p:nvPr/>
        </p:nvSpPr>
        <p:spPr>
          <a:xfrm>
            <a:off x="2696209" y="3701419"/>
            <a:ext cx="1899158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Ni frwydraf wrth fy hun </a:t>
            </a:r>
          </a:p>
          <a:p>
            <a:pPr>
              <a:defRPr sz="10000"/>
            </a:pPr>
            <a:r>
              <a:t>Mae’r diwedd yn dy law</a:t>
            </a:r>
          </a:p>
          <a:p>
            <a:pPr>
              <a:defRPr sz="10000"/>
            </a:pPr>
            <a:r>
              <a:t>Addolaf Di am ’mod i’n gwybod</a:t>
            </a:r>
          </a:p>
          <a:p>
            <a:pPr>
              <a:defRPr sz="10000"/>
            </a:pPr>
            <a:r>
              <a:t>(bydd) pob dim yn ildio i Ti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Un gair gen Ti…"/>
          <p:cNvSpPr txBox="1"/>
          <p:nvPr/>
        </p:nvSpPr>
        <p:spPr>
          <a:xfrm>
            <a:off x="1553210" y="3701419"/>
            <a:ext cx="2127758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Un gair gen Ti</a:t>
            </a:r>
          </a:p>
          <a:p>
            <a:pPr>
              <a:defRPr sz="10000"/>
            </a:pPr>
            <a:r>
              <a:t>Daw newid ar dy awdurdod Di</a:t>
            </a:r>
          </a:p>
          <a:p>
            <a:pPr>
              <a:defRPr sz="10000"/>
            </a:pPr>
            <a:r>
              <a:t>Dy air sydd wir</a:t>
            </a:r>
          </a:p>
          <a:p>
            <a:pPr>
              <a:defRPr sz="10000"/>
            </a:pPr>
            <a:r>
              <a:t>Daw newid ar dy awdurdod Di (eto)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c oni drecha’r nef…"/>
          <p:cNvSpPr txBox="1"/>
          <p:nvPr/>
        </p:nvSpPr>
        <p:spPr>
          <a:xfrm>
            <a:off x="4810125" y="3701419"/>
            <a:ext cx="14763750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Ac oni drecha’r nef</a:t>
            </a:r>
          </a:p>
          <a:p>
            <a:pPr>
              <a:defRPr sz="10000"/>
            </a:pPr>
            <a:r>
              <a:t>a chwalu cestyll cryf?</a:t>
            </a:r>
          </a:p>
          <a:p>
            <a:pPr>
              <a:defRPr sz="10000"/>
            </a:pPr>
            <a:r>
              <a:t>(Oni) dewir yr ysbrydion </a:t>
            </a:r>
          </a:p>
          <a:p>
            <a:pPr>
              <a:defRPr sz="10000"/>
            </a:pPr>
            <a:r>
              <a:t>a chrynu wrth ei air?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c os yw ’Nuw o’m mhlaid i…"/>
          <p:cNvSpPr txBox="1"/>
          <p:nvPr/>
        </p:nvSpPr>
        <p:spPr>
          <a:xfrm>
            <a:off x="3824604" y="3701419"/>
            <a:ext cx="1673479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Ac os yw ’Nuw o’m mhlaid i</a:t>
            </a:r>
          </a:p>
          <a:p>
            <a:pPr>
              <a:defRPr sz="10000"/>
            </a:pPr>
            <a:r>
              <a:t>Paham yr ofnaf mwy?</a:t>
            </a:r>
          </a:p>
          <a:p>
            <a:pPr>
              <a:defRPr sz="10000"/>
            </a:pPr>
            <a:r>
              <a:t>Ac ni wnaf byth â gwadu’r </a:t>
            </a:r>
          </a:p>
          <a:p>
            <a:pPr>
              <a:defRPr sz="10000"/>
            </a:pPr>
            <a:r>
              <a:t>Gogoniant sy’ Iddo Ef (eto)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Yn wir, fe drecha’r nef…"/>
          <p:cNvSpPr txBox="1"/>
          <p:nvPr/>
        </p:nvSpPr>
        <p:spPr>
          <a:xfrm>
            <a:off x="5537200" y="3701419"/>
            <a:ext cx="1330960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Yn wir, fe drecha’r nef</a:t>
            </a:r>
          </a:p>
          <a:p>
            <a:pPr>
              <a:defRPr sz="10000"/>
            </a:pPr>
            <a:r>
              <a:t>A chwalu cestyll cryf</a:t>
            </a:r>
          </a:p>
          <a:p>
            <a:pPr>
              <a:defRPr sz="10000"/>
            </a:pPr>
            <a:r>
              <a:t>Fe dewir yr ysbrydion</a:t>
            </a:r>
          </a:p>
          <a:p>
            <a:pPr>
              <a:defRPr sz="10000"/>
            </a:pPr>
            <a:r>
              <a:t>A chrynant wrth ei air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wn bod fy Nuw o’m mhlaid i…"/>
          <p:cNvSpPr txBox="1"/>
          <p:nvPr/>
        </p:nvSpPr>
        <p:spPr>
          <a:xfrm>
            <a:off x="3295649" y="3701419"/>
            <a:ext cx="1779270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Gwn bod fy Nuw o’m mhlaid i</a:t>
            </a:r>
          </a:p>
          <a:p>
            <a:pPr>
              <a:defRPr sz="10000"/>
            </a:pPr>
            <a:r>
              <a:t>Paham yr ofnaf mwy?</a:t>
            </a:r>
          </a:p>
          <a:p>
            <a:pPr>
              <a:defRPr sz="10000"/>
            </a:pPr>
            <a:r>
              <a:t>A does dim byd all wadu’r </a:t>
            </a:r>
          </a:p>
          <a:p>
            <a:pPr>
              <a:defRPr sz="10000"/>
            </a:pPr>
            <a:r>
              <a:t>Gogoniant sy Iddo Ef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