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hoes Duw Ei Fab -…"/>
          <p:cNvSpPr txBox="1"/>
          <p:nvPr/>
        </p:nvSpPr>
        <p:spPr>
          <a:xfrm>
            <a:off x="7326757" y="1050162"/>
            <a:ext cx="9730487" cy="1161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Rhoes Duw Ei Fab -</a:t>
            </a:r>
          </a:p>
          <a:p>
            <a:pPr algn="ctr">
              <a:spcBef>
                <a:spcPts val="0"/>
              </a:spcBef>
              <a:defRPr sz="8500"/>
            </a:pPr>
            <a:r>
              <a:t>Iesu oedd Hwnnw,</a:t>
            </a:r>
          </a:p>
          <a:p>
            <a:pPr algn="ctr">
              <a:spcBef>
                <a:spcPts val="0"/>
              </a:spcBef>
              <a:defRPr sz="8500"/>
            </a:pPr>
            <a:r>
              <a:t>I’m caru ddaeth</a:t>
            </a:r>
          </a:p>
          <a:p>
            <a:pPr algn="ctr">
              <a:spcBef>
                <a:spcPts val="0"/>
              </a:spcBef>
              <a:defRPr sz="8500"/>
            </a:pPr>
            <a:r>
              <a:t>A maddau ’mai.</a:t>
            </a:r>
          </a:p>
          <a:p>
            <a:pPr algn="ctr">
              <a:spcBef>
                <a:spcPts val="0"/>
              </a:spcBef>
              <a:defRPr sz="8500"/>
            </a:pPr>
            <a:r>
              <a:t>Bu farw’r Oen</a:t>
            </a:r>
          </a:p>
          <a:p>
            <a:pPr algn="ctr">
              <a:spcBef>
                <a:spcPts val="0"/>
              </a:spcBef>
              <a:defRPr sz="8500"/>
            </a:pPr>
            <a:r>
              <a:t>I brynu ’mhardwn;</a:t>
            </a:r>
          </a:p>
          <a:p>
            <a:pPr algn="ctr">
              <a:spcBef>
                <a:spcPts val="0"/>
              </a:spcBef>
              <a:defRPr sz="8500"/>
            </a:pPr>
            <a:r>
              <a:t>Bedd cwbl wag</a:t>
            </a:r>
          </a:p>
          <a:p>
            <a:pPr algn="ctr">
              <a:spcBef>
                <a:spcPts val="0"/>
              </a:spcBef>
              <a:defRPr sz="8500"/>
            </a:pPr>
            <a:r>
              <a:t>Sy’n berffaith dyst</a:t>
            </a:r>
          </a:p>
          <a:p>
            <a:pPr algn="ctr">
              <a:spcBef>
                <a:spcPts val="0"/>
              </a:spcBef>
              <a:defRPr sz="8500"/>
            </a:pPr>
            <a:r>
              <a:t>I’m Prynwr byw.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m mai byw yw Ef…"/>
          <p:cNvSpPr txBox="1"/>
          <p:nvPr/>
        </p:nvSpPr>
        <p:spPr>
          <a:xfrm>
            <a:off x="5569330" y="1691513"/>
            <a:ext cx="13245339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Af ymlaen yfory,</a:t>
            </a:r>
          </a:p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Ffoi wnaiff pob braw,</a:t>
            </a:r>
          </a:p>
          <a:p>
            <a:pPr algn="ctr">
              <a:spcBef>
                <a:spcPts val="0"/>
              </a:spcBef>
              <a:defRPr sz="8500"/>
            </a:pPr>
            <a:r>
              <a:t>Am y gwn mai Ef</a:t>
            </a:r>
          </a:p>
          <a:p>
            <a:pPr algn="ctr">
              <a:spcBef>
                <a:spcPts val="0"/>
              </a:spcBef>
              <a:defRPr sz="8500"/>
            </a:pPr>
            <a:r>
              <a:t>Sy'n dal y dyfodol,</a:t>
            </a:r>
          </a:p>
          <a:p>
            <a:pPr algn="ctr">
              <a:spcBef>
                <a:spcPts val="0"/>
              </a:spcBef>
              <a:defRPr sz="8500"/>
            </a:pPr>
            <a:r>
              <a:t>A gwerth ei fyw yw ’mywyd</a:t>
            </a:r>
          </a:p>
          <a:p>
            <a:pPr algn="ctr">
              <a:spcBef>
                <a:spcPts val="0"/>
              </a:spcBef>
              <a:defRPr sz="8500"/>
            </a:pPr>
            <a:r>
              <a:t>’Mond am mai byw yw Ef.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Mor braf anwesu baban newydd…"/>
          <p:cNvSpPr txBox="1"/>
          <p:nvPr/>
        </p:nvSpPr>
        <p:spPr>
          <a:xfrm>
            <a:off x="2549969" y="3615562"/>
            <a:ext cx="19284062" cy="6484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Mor braf anwesu baban newydd</a:t>
            </a:r>
          </a:p>
          <a:p>
            <a:pPr algn="ctr">
              <a:spcBef>
                <a:spcPts val="0"/>
              </a:spcBef>
              <a:defRPr sz="8500"/>
            </a:pPr>
            <a:r>
              <a:t>A theimlo’r wefr a’r pleser pur;</a:t>
            </a:r>
          </a:p>
          <a:p>
            <a:pPr algn="ctr">
              <a:spcBef>
                <a:spcPts val="0"/>
              </a:spcBef>
              <a:defRPr sz="8500"/>
            </a:pPr>
            <a:r>
              <a:t>Ond can mil gwell yw’r sicrwydd tawel -</a:t>
            </a:r>
          </a:p>
          <a:p>
            <a:pPr algn="ctr">
              <a:spcBef>
                <a:spcPts val="0"/>
              </a:spcBef>
              <a:defRPr sz="8500"/>
            </a:pPr>
            <a:r>
              <a:t>Gall hwn wynebu dyddiau cur</a:t>
            </a:r>
          </a:p>
          <a:p>
            <a:pPr algn="ctr">
              <a:spcBef>
                <a:spcPts val="0"/>
              </a:spcBef>
              <a:defRPr sz="8500"/>
            </a:pPr>
            <a:r>
              <a:t>Am mai byw yw Ef!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m mai byw yw Ef…"/>
          <p:cNvSpPr txBox="1"/>
          <p:nvPr/>
        </p:nvSpPr>
        <p:spPr>
          <a:xfrm>
            <a:off x="5569330" y="1691513"/>
            <a:ext cx="13245339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Af ymlaen yfory,</a:t>
            </a:r>
          </a:p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Ffoi wnaiff pob braw,</a:t>
            </a:r>
          </a:p>
          <a:p>
            <a:pPr algn="ctr">
              <a:spcBef>
                <a:spcPts val="0"/>
              </a:spcBef>
              <a:defRPr sz="8500"/>
            </a:pPr>
            <a:r>
              <a:t>Am y gwn mai Ef</a:t>
            </a:r>
          </a:p>
          <a:p>
            <a:pPr algn="ctr">
              <a:spcBef>
                <a:spcPts val="0"/>
              </a:spcBef>
              <a:defRPr sz="8500"/>
            </a:pPr>
            <a:r>
              <a:t>Sy'n dal y dyfodol,</a:t>
            </a:r>
          </a:p>
          <a:p>
            <a:pPr algn="ctr">
              <a:spcBef>
                <a:spcPts val="0"/>
              </a:spcBef>
              <a:defRPr sz="8500"/>
            </a:pPr>
            <a:r>
              <a:t>A gwerth ei fyw yw ’mywyd</a:t>
            </a:r>
          </a:p>
          <a:p>
            <a:pPr algn="ctr">
              <a:spcBef>
                <a:spcPts val="0"/>
              </a:spcBef>
              <a:defRPr sz="8500"/>
            </a:pPr>
            <a:r>
              <a:t>’Mond am mai byw yw Ef.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hyw ddiwrnod ddaw…"/>
          <p:cNvSpPr txBox="1"/>
          <p:nvPr/>
        </p:nvSpPr>
        <p:spPr>
          <a:xfrm>
            <a:off x="3626231" y="2332862"/>
            <a:ext cx="17131539" cy="9050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Rhyw ddiwrnod ddaw</a:t>
            </a:r>
          </a:p>
          <a:p>
            <a:pPr algn="ctr">
              <a:spcBef>
                <a:spcPts val="0"/>
              </a:spcBef>
              <a:defRPr sz="8500"/>
            </a:pPr>
            <a:r>
              <a:t>Fe groesa’ i’r afon -</a:t>
            </a:r>
          </a:p>
          <a:p>
            <a:pPr algn="ctr">
              <a:spcBef>
                <a:spcPts val="0"/>
              </a:spcBef>
              <a:defRPr sz="8500"/>
            </a:pPr>
            <a:r>
              <a:t>F’ymladdfa ola’ fyth yn erbyn poen;</a:t>
            </a:r>
          </a:p>
          <a:p>
            <a:pPr algn="ctr">
              <a:spcBef>
                <a:spcPts val="0"/>
              </a:spcBef>
              <a:defRPr sz="8500"/>
            </a:pPr>
            <a:r>
              <a:t>’Rôl angau llym</a:t>
            </a:r>
          </a:p>
          <a:p>
            <a:pPr algn="ctr">
              <a:spcBef>
                <a:spcPts val="0"/>
              </a:spcBef>
              <a:defRPr sz="8500"/>
            </a:pPr>
            <a:r>
              <a:t>Daw buddugoliaeth, </a:t>
            </a:r>
          </a:p>
          <a:p>
            <a:pPr algn="ctr">
              <a:spcBef>
                <a:spcPts val="0"/>
              </a:spcBef>
              <a:defRPr sz="8500"/>
            </a:pPr>
            <a:r>
              <a:t>A gwelaf wawl gogoniant </a:t>
            </a:r>
          </a:p>
          <a:p>
            <a:pPr algn="ctr">
              <a:spcBef>
                <a:spcPts val="0"/>
              </a:spcBef>
              <a:defRPr sz="8500"/>
            </a:pPr>
            <a:r>
              <a:t>Teyrnas fythol Crist.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Am mai byw yw Ef…"/>
          <p:cNvSpPr txBox="1"/>
          <p:nvPr/>
        </p:nvSpPr>
        <p:spPr>
          <a:xfrm>
            <a:off x="5569330" y="1691513"/>
            <a:ext cx="13245339" cy="10332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Af ymlaen yfory,</a:t>
            </a:r>
          </a:p>
          <a:p>
            <a:pPr algn="ctr">
              <a:spcBef>
                <a:spcPts val="0"/>
              </a:spcBef>
              <a:defRPr sz="8500"/>
            </a:pPr>
            <a:r>
              <a:t>Am mai byw yw Ef</a:t>
            </a:r>
          </a:p>
          <a:p>
            <a:pPr algn="ctr">
              <a:spcBef>
                <a:spcPts val="0"/>
              </a:spcBef>
              <a:defRPr sz="8500"/>
            </a:pPr>
            <a:r>
              <a:t>Ffoi wnaiff pob braw,</a:t>
            </a:r>
          </a:p>
          <a:p>
            <a:pPr algn="ctr">
              <a:spcBef>
                <a:spcPts val="0"/>
              </a:spcBef>
              <a:defRPr sz="8500"/>
            </a:pPr>
            <a:r>
              <a:t>Am y gwn mai Ef</a:t>
            </a:r>
          </a:p>
          <a:p>
            <a:pPr algn="ctr">
              <a:spcBef>
                <a:spcPts val="0"/>
              </a:spcBef>
              <a:defRPr sz="8500"/>
            </a:pPr>
            <a:r>
              <a:t>Sy'n dal y dyfodol,</a:t>
            </a:r>
          </a:p>
          <a:p>
            <a:pPr algn="ctr">
              <a:spcBef>
                <a:spcPts val="0"/>
              </a:spcBef>
              <a:defRPr sz="8500"/>
            </a:pPr>
            <a:r>
              <a:t>A gwerth ei fyw yw ’mywyd</a:t>
            </a:r>
          </a:p>
          <a:p>
            <a:pPr algn="ctr">
              <a:spcBef>
                <a:spcPts val="0"/>
              </a:spcBef>
              <a:defRPr sz="8500"/>
            </a:pPr>
            <a:r>
              <a:t>’Mond am mai byw yw Ef.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