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r dymor gaeaf dyma’r wyl…"/>
          <p:cNvSpPr txBox="1"/>
          <p:nvPr/>
        </p:nvSpPr>
        <p:spPr>
          <a:xfrm>
            <a:off x="5731446" y="2856356"/>
            <a:ext cx="12921108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Ar dymor gaeaf dyma’r wyl</a:t>
            </a:r>
          </a:p>
          <a:p>
            <a:pPr algn="ctr">
              <a:spcBef>
                <a:spcPts val="0"/>
              </a:spcBef>
              <a:defRPr sz="6500"/>
            </a:pPr>
            <a:r>
              <a:t>Sydd annwyl, annwyl in;</a:t>
            </a:r>
          </a:p>
          <a:p>
            <a:pPr algn="ctr">
              <a:spcBef>
                <a:spcPts val="0"/>
              </a:spcBef>
              <a:defRPr sz="6500"/>
            </a:pPr>
            <a:r>
              <a:t>Boed sain llawenydd ym mhob llu,</a:t>
            </a:r>
          </a:p>
          <a:p>
            <a:pPr algn="ctr">
              <a:spcBef>
                <a:spcPts val="0"/>
              </a:spcBef>
              <a:defRPr sz="6500"/>
            </a:pPr>
            <a:r>
              <a:t>Waith geni’r Iesu gwyn;</a:t>
            </a:r>
          </a:p>
          <a:p>
            <a:pPr algn="ctr">
              <a:spcBef>
                <a:spcPts val="0"/>
              </a:spcBef>
              <a:defRPr sz="6500"/>
            </a:pPr>
            <a:r>
              <a:t>Datseinwn glod a llafar don,</a:t>
            </a:r>
          </a:p>
          <a:p>
            <a:pPr algn="ctr">
              <a:spcBef>
                <a:spcPts val="0"/>
              </a:spcBef>
              <a:defRPr sz="6500"/>
            </a:pPr>
            <a:r>
              <a:t>Rhoed rhai tylodion lef,</a:t>
            </a:r>
          </a:p>
          <a:p>
            <a:pPr algn="ctr">
              <a:spcBef>
                <a:spcPts val="0"/>
              </a:spcBef>
              <a:defRPr sz="6500"/>
            </a:pPr>
            <a:r>
              <a:t>Gan gofio’r pryd y gwelwyd gwawr</a:t>
            </a:r>
          </a:p>
          <a:p>
            <a:pPr algn="ctr">
              <a:spcBef>
                <a:spcPts val="0"/>
              </a:spcBef>
              <a:defRPr sz="6500"/>
            </a:pPr>
            <a:r>
              <a:t>Eneiniog mawr y nef!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r gyfer heddiw Maban mwyn…"/>
          <p:cNvSpPr txBox="1"/>
          <p:nvPr/>
        </p:nvSpPr>
        <p:spPr>
          <a:xfrm>
            <a:off x="6356762" y="2856356"/>
            <a:ext cx="11670476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Ar gyfer heddiw Maban mwyn</a:t>
            </a:r>
          </a:p>
          <a:p>
            <a:pPr algn="ctr">
              <a:spcBef>
                <a:spcPts val="0"/>
              </a:spcBef>
              <a:defRPr sz="6500"/>
            </a:pPr>
            <a:r>
              <a:t>A gaed o’r Forwyn Fair;</a:t>
            </a:r>
          </a:p>
          <a:p>
            <a:pPr algn="ctr">
              <a:spcBef>
                <a:spcPts val="0"/>
              </a:spcBef>
              <a:defRPr sz="6500"/>
            </a:pPr>
            <a:r>
              <a:t>Ac yno gweled dynol-ryw</a:t>
            </a:r>
          </a:p>
          <a:p>
            <a:pPr algn="ctr">
              <a:spcBef>
                <a:spcPts val="0"/>
              </a:spcBef>
              <a:defRPr sz="6500"/>
            </a:pPr>
            <a:r>
              <a:t>Ogoniant Duw y Gair:</a:t>
            </a:r>
          </a:p>
          <a:p>
            <a:pPr algn="ctr">
              <a:spcBef>
                <a:spcPts val="0"/>
              </a:spcBef>
              <a:defRPr sz="6500"/>
            </a:pPr>
            <a:r>
              <a:t>Mab Duw gorucha’n isa’n awr,</a:t>
            </a:r>
          </a:p>
          <a:p>
            <a:pPr algn="ctr">
              <a:spcBef>
                <a:spcPts val="0"/>
              </a:spcBef>
              <a:defRPr sz="6500"/>
            </a:pPr>
            <a:r>
              <a:t>Mewn preseb lle pawr ych;</a:t>
            </a:r>
          </a:p>
          <a:p>
            <a:pPr algn="ctr">
              <a:spcBef>
                <a:spcPts val="0"/>
              </a:spcBef>
              <a:defRPr sz="6500"/>
            </a:pPr>
            <a:r>
              <a:t>O! gwelwch, luoedd daear lawr,</a:t>
            </a:r>
          </a:p>
          <a:p>
            <a:pPr algn="ctr">
              <a:spcBef>
                <a:spcPts val="0"/>
              </a:spcBef>
              <a:defRPr sz="6500"/>
            </a:pPr>
            <a:r>
              <a:t>Diriondeb mawr y drych.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el dyma gysur mawr i’r gwan…"/>
          <p:cNvSpPr txBox="1"/>
          <p:nvPr/>
        </p:nvSpPr>
        <p:spPr>
          <a:xfrm>
            <a:off x="4794503" y="2856356"/>
            <a:ext cx="14794993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Wel dyma gysur mawr i’r gwan</a:t>
            </a:r>
          </a:p>
          <a:p>
            <a:pPr algn="ctr">
              <a:spcBef>
                <a:spcPts val="0"/>
              </a:spcBef>
              <a:defRPr sz="6500"/>
            </a:pPr>
            <a:r>
              <a:t>Sydd beunydd dan ei boen,</a:t>
            </a:r>
          </a:p>
          <a:p>
            <a:pPr algn="ctr">
              <a:spcBef>
                <a:spcPts val="0"/>
              </a:spcBef>
              <a:defRPr sz="6500"/>
            </a:pPr>
            <a:r>
              <a:t>Fod gwen maddeuant, meddiant mwyn,</a:t>
            </a:r>
          </a:p>
          <a:p>
            <a:pPr algn="ctr">
              <a:spcBef>
                <a:spcPts val="0"/>
              </a:spcBef>
              <a:defRPr sz="6500"/>
            </a:pPr>
            <a:r>
              <a:t>Yn wyneb addfwyn Oen;</a:t>
            </a:r>
          </a:p>
          <a:p>
            <a:pPr algn="ctr">
              <a:spcBef>
                <a:spcPts val="0"/>
              </a:spcBef>
              <a:defRPr sz="6500"/>
            </a:pPr>
            <a:r>
              <a:t>Mae’n galw drwy’r efengyl ber</a:t>
            </a:r>
          </a:p>
          <a:p>
            <a:pPr algn="ctr">
              <a:spcBef>
                <a:spcPts val="0"/>
              </a:spcBef>
              <a:defRPr sz="6500"/>
            </a:pPr>
            <a:r>
              <a:t>Ar bawb yn dyner, dewch:</a:t>
            </a:r>
          </a:p>
          <a:p>
            <a:pPr algn="ctr">
              <a:spcBef>
                <a:spcPts val="0"/>
              </a:spcBef>
              <a:defRPr sz="6500"/>
            </a:pPr>
            <a:r>
              <a:t>Nesewch at aur gynteddau’r Tad,</a:t>
            </a:r>
          </a:p>
          <a:p>
            <a:pPr algn="ctr">
              <a:spcBef>
                <a:spcPts val="0"/>
              </a:spcBef>
              <a:defRPr sz="6500"/>
            </a:pPr>
            <a:r>
              <a:t>Trugaredd rad a gewch.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e bery cariad Iesu cu…"/>
          <p:cNvSpPr txBox="1"/>
          <p:nvPr/>
        </p:nvSpPr>
        <p:spPr>
          <a:xfrm>
            <a:off x="6020371" y="2856356"/>
            <a:ext cx="12343258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Fe bery cariad Iesu cu</a:t>
            </a:r>
          </a:p>
          <a:p>
            <a:pPr algn="ctr">
              <a:spcBef>
                <a:spcPts val="0"/>
              </a:spcBef>
              <a:defRPr sz="6500"/>
            </a:pPr>
            <a:r>
              <a:t>Fyth i’w ryfeddu’n faith;</a:t>
            </a:r>
          </a:p>
          <a:p>
            <a:pPr algn="ctr">
              <a:spcBef>
                <a:spcPts val="0"/>
              </a:spcBef>
              <a:defRPr sz="6500"/>
            </a:pPr>
            <a:r>
              <a:t>Datganu ei fawl, ryglyddawl glod,</a:t>
            </a:r>
          </a:p>
          <a:p>
            <a:pPr algn="ctr">
              <a:spcBef>
                <a:spcPts val="0"/>
              </a:spcBef>
              <a:defRPr sz="6500"/>
            </a:pPr>
            <a:r>
              <a:t>Sydd ormod, gormod gwaith:</a:t>
            </a:r>
          </a:p>
          <a:p>
            <a:pPr algn="ctr">
              <a:spcBef>
                <a:spcPts val="0"/>
              </a:spcBef>
              <a:defRPr sz="6500"/>
            </a:pPr>
            <a:r>
              <a:t>Hyn oll yn awr a allwn ni,</a:t>
            </a:r>
          </a:p>
          <a:p>
            <a:pPr algn="ctr">
              <a:spcBef>
                <a:spcPts val="0"/>
              </a:spcBef>
              <a:defRPr sz="6500"/>
            </a:pPr>
            <a:r>
              <a:t>Sef llawen godi llef;</a:t>
            </a:r>
          </a:p>
          <a:p>
            <a:pPr algn="ctr">
              <a:spcBef>
                <a:spcPts val="0"/>
              </a:spcBef>
              <a:defRPr sz="6500"/>
            </a:pPr>
            <a:r>
              <a:t>Pa fodd yn well i seinio clod</a:t>
            </a:r>
          </a:p>
          <a:p>
            <a:pPr algn="ctr">
              <a:spcBef>
                <a:spcPts val="0"/>
              </a:spcBef>
              <a:defRPr sz="6500"/>
            </a:pPr>
            <a:r>
              <a:t>Cawn wybod yn y nef!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