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825500" rtl="0" fontAlgn="auto" latinLnBrk="0" hangingPunct="0">
      <a:lnSpc>
        <a:spcPct val="100000"/>
      </a:lnSpc>
      <a:spcBef>
        <a:spcPts val="590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0" algn="l" defTabSz="825500" rtl="0" fontAlgn="auto" latinLnBrk="0" hangingPunct="0">
      <a:lnSpc>
        <a:spcPct val="100000"/>
      </a:lnSpc>
      <a:spcBef>
        <a:spcPts val="590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0" algn="l" defTabSz="825500" rtl="0" fontAlgn="auto" latinLnBrk="0" hangingPunct="0">
      <a:lnSpc>
        <a:spcPct val="100000"/>
      </a:lnSpc>
      <a:spcBef>
        <a:spcPts val="590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0" algn="l" defTabSz="825500" rtl="0" fontAlgn="auto" latinLnBrk="0" hangingPunct="0">
      <a:lnSpc>
        <a:spcPct val="100000"/>
      </a:lnSpc>
      <a:spcBef>
        <a:spcPts val="590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0" algn="l" defTabSz="825500" rtl="0" fontAlgn="auto" latinLnBrk="0" hangingPunct="0">
      <a:lnSpc>
        <a:spcPct val="100000"/>
      </a:lnSpc>
      <a:spcBef>
        <a:spcPts val="590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0" algn="l" defTabSz="825500" rtl="0" fontAlgn="auto" latinLnBrk="0" hangingPunct="0">
      <a:lnSpc>
        <a:spcPct val="100000"/>
      </a:lnSpc>
      <a:spcBef>
        <a:spcPts val="590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0" algn="l" defTabSz="825500" rtl="0" fontAlgn="auto" latinLnBrk="0" hangingPunct="0">
      <a:lnSpc>
        <a:spcPct val="100000"/>
      </a:lnSpc>
      <a:spcBef>
        <a:spcPts val="590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0" algn="l" defTabSz="825500" rtl="0" fontAlgn="auto" latinLnBrk="0" hangingPunct="0">
      <a:lnSpc>
        <a:spcPct val="100000"/>
      </a:lnSpc>
      <a:spcBef>
        <a:spcPts val="590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0" algn="l" defTabSz="825500" rtl="0" fontAlgn="auto" latinLnBrk="0" hangingPunct="0">
      <a:lnSpc>
        <a:spcPct val="100000"/>
      </a:lnSpc>
      <a:spcBef>
        <a:spcPts val="590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6D6"/>
              </a:solidFill>
              <a:prstDash val="solid"/>
              <a:miter lim="400000"/>
            </a:ln>
          </a:left>
          <a:right>
            <a:ln w="254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254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6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32650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6D6"/>
              </a:solidFill>
              <a:prstDash val="solid"/>
              <a:miter lim="400000"/>
            </a:ln>
          </a:top>
          <a:bottom>
            <a:ln w="254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32650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84E00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17101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AAAAA"/>
              </a:solidFill>
              <a:prstDash val="solid"/>
              <a:miter lim="400000"/>
            </a:ln>
          </a:left>
          <a:right>
            <a:ln w="12700" cap="flat">
              <a:solidFill>
                <a:srgbClr val="AAAAAA"/>
              </a:solidFill>
              <a:prstDash val="solid"/>
              <a:miter lim="400000"/>
            </a:ln>
          </a:right>
          <a:top>
            <a:ln w="12700" cap="flat">
              <a:solidFill>
                <a:srgbClr val="AAAAAA"/>
              </a:solidFill>
              <a:prstDash val="solid"/>
              <a:miter lim="400000"/>
            </a:ln>
          </a:top>
          <a:bottom>
            <a:ln w="12700" cap="flat">
              <a:solidFill>
                <a:srgbClr val="AAAAAA"/>
              </a:solidFill>
              <a:prstDash val="solid"/>
              <a:miter lim="400000"/>
            </a:ln>
          </a:bottom>
          <a:insideH>
            <a:ln w="12700" cap="flat">
              <a:solidFill>
                <a:srgbClr val="AAAAAA"/>
              </a:solidFill>
              <a:prstDash val="solid"/>
              <a:miter lim="400000"/>
            </a:ln>
          </a:insideH>
          <a:insideV>
            <a:ln w="12700" cap="flat">
              <a:solidFill>
                <a:srgbClr val="AAAAA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106375"/>
              <a:satOff val="9554"/>
              <a:lumOff val="-13516"/>
            </a:schemeClr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106375"/>
              <a:satOff val="9554"/>
              <a:lumOff val="-13516"/>
            </a:schemeClr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6">
              <a:hueOff val="-119728"/>
              <a:satOff val="5580"/>
              <a:lumOff val="-12961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50E48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50E48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09090"/>
              </a:solidFill>
              <a:prstDash val="solid"/>
              <a:miter lim="400000"/>
            </a:ln>
          </a:left>
          <a:right>
            <a:ln w="12700" cap="flat">
              <a:solidFill>
                <a:srgbClr val="909090"/>
              </a:solidFill>
              <a:prstDash val="solid"/>
              <a:miter lim="400000"/>
            </a:ln>
          </a:right>
          <a:top>
            <a:ln w="12700" cap="flat">
              <a:solidFill>
                <a:srgbClr val="909090"/>
              </a:solidFill>
              <a:prstDash val="solid"/>
              <a:miter lim="400000"/>
            </a:ln>
          </a:top>
          <a:bottom>
            <a:ln w="12700" cap="flat">
              <a:solidFill>
                <a:srgbClr val="909090"/>
              </a:solidFill>
              <a:prstDash val="solid"/>
              <a:miter lim="400000"/>
            </a:ln>
          </a:bottom>
          <a:insideH>
            <a:ln w="12700" cap="flat">
              <a:solidFill>
                <a:srgbClr val="909090"/>
              </a:solidFill>
              <a:prstDash val="solid"/>
              <a:miter lim="400000"/>
            </a:ln>
          </a:insideH>
          <a:insideV>
            <a:ln w="12700" cap="flat">
              <a:solidFill>
                <a:srgbClr val="90909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98089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6A0AC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6A0AC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35" name="Shape 135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778000" y="2298700"/>
            <a:ext cx="20828000" cy="46482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778000" y="7073900"/>
            <a:ext cx="20828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5400"/>
            </a:lvl1pPr>
            <a:lvl2pPr marL="0" indent="0" algn="ctr">
              <a:spcBef>
                <a:spcPts val="0"/>
              </a:spcBef>
              <a:buClrTx/>
              <a:buSzTx/>
              <a:buNone/>
              <a:defRPr sz="5400"/>
            </a:lvl2pPr>
            <a:lvl3pPr marL="0" indent="0" algn="ctr">
              <a:spcBef>
                <a:spcPts val="0"/>
              </a:spcBef>
              <a:buClrTx/>
              <a:buSzTx/>
              <a:buNone/>
              <a:defRPr sz="5400"/>
            </a:lvl3pPr>
            <a:lvl4pPr marL="0" indent="0" algn="ctr">
              <a:spcBef>
                <a:spcPts val="0"/>
              </a:spcBef>
              <a:buClrTx/>
              <a:buSzTx/>
              <a:buNone/>
              <a:defRPr sz="5400"/>
            </a:lvl4pPr>
            <a:lvl5pPr marL="0" indent="0" algn="ctr">
              <a:spcBef>
                <a:spcPts val="0"/>
              </a:spcBef>
              <a:buClrTx/>
              <a:buSzTx/>
              <a:buNone/>
              <a:defRPr sz="5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Body Level One…"/>
          <p:cNvSpPr txBox="1"/>
          <p:nvPr>
            <p:ph type="body" idx="1"/>
          </p:nvPr>
        </p:nvSpPr>
        <p:spPr>
          <a:xfrm>
            <a:off x="1689100" y="1778000"/>
            <a:ext cx="21005800" cy="10160000"/>
          </a:xfrm>
          <a:prstGeom prst="rect">
            <a:avLst/>
          </a:prstGeom>
        </p:spPr>
        <p:txBody>
          <a:bodyPr/>
          <a:lstStyle>
            <a:lvl1pPr>
              <a:buClrTx/>
            </a:lvl1pPr>
            <a:lvl2pPr>
              <a:buClrTx/>
            </a:lvl2pPr>
            <a:lvl3pPr>
              <a:buClrTx/>
            </a:lvl3pPr>
            <a:lvl4pPr>
              <a:buClrTx/>
            </a:lvl4pPr>
            <a:lvl5pPr>
              <a:buClrTx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Close-up of an orange flower surrounded by large tropical leaves"/>
          <p:cNvSpPr/>
          <p:nvPr>
            <p:ph type="pic" sz="quarter" idx="21"/>
          </p:nvPr>
        </p:nvSpPr>
        <p:spPr>
          <a:xfrm>
            <a:off x="15292127" y="6870700"/>
            <a:ext cx="8341246" cy="5549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2" name="Close-up of a red-eyed tree frog perched on a leaf"/>
          <p:cNvSpPr/>
          <p:nvPr>
            <p:ph type="pic" sz="quarter" idx="22"/>
          </p:nvPr>
        </p:nvSpPr>
        <p:spPr>
          <a:xfrm>
            <a:off x="14859000" y="952500"/>
            <a:ext cx="8324850" cy="5549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River flowing through a tropical forest"/>
          <p:cNvSpPr/>
          <p:nvPr>
            <p:ph type="pic" idx="23"/>
          </p:nvPr>
        </p:nvSpPr>
        <p:spPr>
          <a:xfrm>
            <a:off x="651237" y="952500"/>
            <a:ext cx="15283726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–Johnny Appleseed"/>
          <p:cNvSpPr txBox="1"/>
          <p:nvPr>
            <p:ph type="body" sz="quarter" idx="21"/>
          </p:nvPr>
        </p:nvSpPr>
        <p:spPr>
          <a:xfrm>
            <a:off x="2387600" y="8953500"/>
            <a:ext cx="19621500" cy="585521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  <a:defRPr i="1" sz="32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112" name="“Type a quote here.”"/>
          <p:cNvSpPr txBox="1"/>
          <p:nvPr>
            <p:ph type="body" sz="quarter" idx="22"/>
          </p:nvPr>
        </p:nvSpPr>
        <p:spPr>
          <a:xfrm>
            <a:off x="2387600" y="6076950"/>
            <a:ext cx="19621500" cy="8255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  <a:defRPr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1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river flowing through a tropical forest"/>
          <p:cNvSpPr/>
          <p:nvPr>
            <p:ph type="pic" idx="21"/>
          </p:nvPr>
        </p:nvSpPr>
        <p:spPr>
          <a:xfrm>
            <a:off x="0" y="-2290234"/>
            <a:ext cx="24384000" cy="18296468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2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iver flowing through a tropical forest"/>
          <p:cNvSpPr/>
          <p:nvPr>
            <p:ph type="pic" idx="21"/>
          </p:nvPr>
        </p:nvSpPr>
        <p:spPr>
          <a:xfrm>
            <a:off x="3125968" y="-1762099"/>
            <a:ext cx="18135601" cy="13607998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635000" y="9512300"/>
            <a:ext cx="23114000" cy="20066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635000" y="11442700"/>
            <a:ext cx="23114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5400"/>
            </a:lvl1pPr>
            <a:lvl2pPr marL="0" indent="0" algn="ctr">
              <a:spcBef>
                <a:spcPts val="0"/>
              </a:spcBef>
              <a:buClrTx/>
              <a:buSzTx/>
              <a:buNone/>
              <a:defRPr sz="5400"/>
            </a:lvl2pPr>
            <a:lvl3pPr marL="0" indent="0" algn="ctr">
              <a:spcBef>
                <a:spcPts val="0"/>
              </a:spcBef>
              <a:buClrTx/>
              <a:buSzTx/>
              <a:buNone/>
              <a:defRPr sz="5400"/>
            </a:lvl3pPr>
            <a:lvl4pPr marL="0" indent="0" algn="ctr">
              <a:spcBef>
                <a:spcPts val="0"/>
              </a:spcBef>
              <a:buClrTx/>
              <a:buSzTx/>
              <a:buNone/>
              <a:defRPr sz="5400"/>
            </a:lvl4pPr>
            <a:lvl5pPr marL="0" indent="0" algn="ctr">
              <a:spcBef>
                <a:spcPts val="0"/>
              </a:spcBef>
              <a:buClrTx/>
              <a:buSzTx/>
              <a:buNone/>
              <a:defRPr sz="5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778000" y="4533900"/>
            <a:ext cx="20828000" cy="46482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Close-up of an orange flower surrounded by large tropical leaves"/>
          <p:cNvSpPr/>
          <p:nvPr>
            <p:ph type="pic" idx="21"/>
          </p:nvPr>
        </p:nvSpPr>
        <p:spPr>
          <a:xfrm>
            <a:off x="5803900" y="952500"/>
            <a:ext cx="17236029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1651000" y="952500"/>
            <a:ext cx="10223500" cy="5549900"/>
          </a:xfrm>
          <a:prstGeom prst="rect">
            <a:avLst/>
          </a:prstGeom>
        </p:spPr>
        <p:txBody>
          <a:bodyPr anchor="b"/>
          <a:lstStyle>
            <a:lvl1pPr>
              <a:defRPr sz="84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1651000" y="6527800"/>
            <a:ext cx="10223500" cy="57277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5400"/>
            </a:lvl1pPr>
            <a:lvl2pPr marL="0" indent="0" algn="ctr">
              <a:spcBef>
                <a:spcPts val="0"/>
              </a:spcBef>
              <a:buClrTx/>
              <a:buSzTx/>
              <a:buNone/>
              <a:defRPr sz="5400"/>
            </a:lvl2pPr>
            <a:lvl3pPr marL="0" indent="0" algn="ctr">
              <a:spcBef>
                <a:spcPts val="0"/>
              </a:spcBef>
              <a:buClrTx/>
              <a:buSzTx/>
              <a:buNone/>
              <a:defRPr sz="5400"/>
            </a:lvl3pPr>
            <a:lvl4pPr marL="0" indent="0" algn="ctr">
              <a:spcBef>
                <a:spcPts val="0"/>
              </a:spcBef>
              <a:buClrTx/>
              <a:buSzTx/>
              <a:buNone/>
              <a:defRPr sz="5400"/>
            </a:lvl4pPr>
            <a:lvl5pPr marL="0" indent="0" algn="ctr">
              <a:spcBef>
                <a:spcPts val="0"/>
              </a:spcBef>
              <a:buClrTx/>
              <a:buSzTx/>
              <a:buNone/>
              <a:defRPr sz="5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ClrTx/>
            </a:lvl1pPr>
            <a:lvl2pPr>
              <a:buClrTx/>
            </a:lvl2pPr>
            <a:lvl3pPr>
              <a:buClrTx/>
            </a:lvl3pPr>
            <a:lvl4pPr>
              <a:buClrTx/>
            </a:lvl4pPr>
            <a:lvl5pPr>
              <a:buClrTx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Close-up of a red-eyed tree frog perched on a leaf"/>
          <p:cNvSpPr/>
          <p:nvPr>
            <p:ph type="pic" sz="half" idx="21"/>
          </p:nvPr>
        </p:nvSpPr>
        <p:spPr>
          <a:xfrm>
            <a:off x="8750300" y="3149600"/>
            <a:ext cx="13944600" cy="92964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1689100" y="3149600"/>
            <a:ext cx="10223500" cy="9296400"/>
          </a:xfrm>
          <a:prstGeom prst="rect">
            <a:avLst/>
          </a:prstGeom>
        </p:spPr>
        <p:txBody>
          <a:bodyPr/>
          <a:lstStyle>
            <a:lvl1pPr marL="558800" indent="-558800">
              <a:spcBef>
                <a:spcPts val="4500"/>
              </a:spcBef>
              <a:buClrTx/>
              <a:defRPr sz="3800"/>
            </a:lvl1pPr>
            <a:lvl2pPr marL="1117600" indent="-558800">
              <a:spcBef>
                <a:spcPts val="4500"/>
              </a:spcBef>
              <a:buClrTx/>
              <a:defRPr sz="3800"/>
            </a:lvl2pPr>
            <a:lvl3pPr marL="1676400" indent="-558800">
              <a:spcBef>
                <a:spcPts val="4500"/>
              </a:spcBef>
              <a:buClrTx/>
              <a:defRPr sz="3800"/>
            </a:lvl3pPr>
            <a:lvl4pPr marL="2235200" indent="-558800">
              <a:spcBef>
                <a:spcPts val="4500"/>
              </a:spcBef>
              <a:buClrTx/>
              <a:defRPr sz="3800"/>
            </a:lvl4pPr>
            <a:lvl5pPr marL="2794000" indent="-558800">
              <a:spcBef>
                <a:spcPts val="4500"/>
              </a:spcBef>
              <a:buClrTx/>
              <a:defRPr sz="3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Live Video Sma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76" name="Body Level One…"/>
          <p:cNvSpPr txBox="1"/>
          <p:nvPr>
            <p:ph type="body" sz="half" idx="1"/>
          </p:nvPr>
        </p:nvSpPr>
        <p:spPr>
          <a:xfrm>
            <a:off x="1689100" y="3149600"/>
            <a:ext cx="10223500" cy="9296400"/>
          </a:xfrm>
          <a:prstGeom prst="rect">
            <a:avLst/>
          </a:prstGeom>
        </p:spPr>
        <p:txBody>
          <a:bodyPr/>
          <a:lstStyle>
            <a:lvl1pPr marL="558800" indent="-558800">
              <a:spcBef>
                <a:spcPts val="4500"/>
              </a:spcBef>
              <a:buClrTx/>
              <a:defRPr sz="3800"/>
            </a:lvl1pPr>
            <a:lvl2pPr marL="1117600" indent="-558800">
              <a:spcBef>
                <a:spcPts val="4500"/>
              </a:spcBef>
              <a:buClrTx/>
              <a:defRPr sz="3800"/>
            </a:lvl2pPr>
            <a:lvl3pPr marL="1676400" indent="-558800">
              <a:spcBef>
                <a:spcPts val="4500"/>
              </a:spcBef>
              <a:buClrTx/>
              <a:defRPr sz="3800"/>
            </a:lvl3pPr>
            <a:lvl4pPr marL="2235200" indent="-558800">
              <a:spcBef>
                <a:spcPts val="4500"/>
              </a:spcBef>
              <a:buClrTx/>
              <a:defRPr sz="3800"/>
            </a:lvl4pPr>
            <a:lvl5pPr marL="2794000" indent="-558800">
              <a:spcBef>
                <a:spcPts val="4500"/>
              </a:spcBef>
              <a:buClrTx/>
              <a:defRPr sz="3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Live Video La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85" name="Body Level One…"/>
          <p:cNvSpPr txBox="1"/>
          <p:nvPr>
            <p:ph type="body" sz="half" idx="1"/>
          </p:nvPr>
        </p:nvSpPr>
        <p:spPr>
          <a:xfrm>
            <a:off x="1689100" y="3149600"/>
            <a:ext cx="10223500" cy="9296400"/>
          </a:xfrm>
          <a:prstGeom prst="rect">
            <a:avLst/>
          </a:prstGeom>
        </p:spPr>
        <p:txBody>
          <a:bodyPr/>
          <a:lstStyle>
            <a:lvl1pPr marL="558800" indent="-558800">
              <a:spcBef>
                <a:spcPts val="4500"/>
              </a:spcBef>
              <a:buClrTx/>
              <a:defRPr sz="3800"/>
            </a:lvl1pPr>
            <a:lvl2pPr marL="1117600" indent="-558800">
              <a:spcBef>
                <a:spcPts val="4500"/>
              </a:spcBef>
              <a:buClrTx/>
              <a:defRPr sz="3800"/>
            </a:lvl2pPr>
            <a:lvl3pPr marL="1676400" indent="-558800">
              <a:spcBef>
                <a:spcPts val="4500"/>
              </a:spcBef>
              <a:buClrTx/>
              <a:defRPr sz="3800"/>
            </a:lvl3pPr>
            <a:lvl4pPr marL="2235200" indent="-558800">
              <a:spcBef>
                <a:spcPts val="4500"/>
              </a:spcBef>
              <a:buClrTx/>
              <a:defRPr sz="3800"/>
            </a:lvl4pPr>
            <a:lvl5pPr marL="2794000" indent="-558800">
              <a:spcBef>
                <a:spcPts val="4500"/>
              </a:spcBef>
              <a:buClrTx/>
              <a:defRPr sz="3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1689100" y="355600"/>
            <a:ext cx="21005800" cy="228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1689100" y="3149600"/>
            <a:ext cx="21005800" cy="929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1959031" y="13081000"/>
            <a:ext cx="453238" cy="461059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 algn="ctr">
              <a:spcBef>
                <a:spcPts val="0"/>
              </a:spcBef>
              <a:defRPr sz="24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</p:sldLayoutIdLst>
  <p:transition xmlns:p14="http://schemas.microsoft.com/office/powerpoint/2010/main" spd="med" advClick="1"/>
  <p:txStyles>
    <p:title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63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127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90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254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317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381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444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508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571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Beth yw melys seiniau glywaf?…"/>
          <p:cNvSpPr txBox="1"/>
          <p:nvPr/>
        </p:nvSpPr>
        <p:spPr>
          <a:xfrm>
            <a:off x="6379876" y="1865756"/>
            <a:ext cx="11624248" cy="99844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ctr">
              <a:spcBef>
                <a:spcPts val="0"/>
              </a:spcBef>
              <a:defRPr sz="6500"/>
            </a:pPr>
            <a:r>
              <a:t>Beth yw melys seiniau glywaf?</a:t>
            </a:r>
          </a:p>
          <a:p>
            <a:pPr algn="ctr">
              <a:spcBef>
                <a:spcPts val="0"/>
              </a:spcBef>
              <a:defRPr sz="6500"/>
            </a:pPr>
            <a:r>
              <a:t>Clychau aur Caersalem fry.</a:t>
            </a:r>
          </a:p>
          <a:p>
            <a:pPr algn="ctr">
              <a:spcBef>
                <a:spcPts val="0"/>
              </a:spcBef>
              <a:defRPr sz="6500"/>
            </a:pPr>
            <a:r>
              <a:t>Beth yw tinc y don hoffusaf?</a:t>
            </a:r>
          </a:p>
          <a:p>
            <a:pPr algn="ctr">
              <a:spcBef>
                <a:spcPts val="0"/>
              </a:spcBef>
              <a:defRPr sz="6500"/>
            </a:pPr>
            <a:r>
              <a:t>Diolch gan y nefoel lu.</a:t>
            </a:r>
          </a:p>
          <a:p>
            <a:pPr algn="ctr">
              <a:spcBef>
                <a:spcPts val="0"/>
              </a:spcBef>
              <a:defRPr sz="6500"/>
            </a:pPr>
            <a:r>
              <a:t>Yn yr uchelderau cenwch</a:t>
            </a:r>
          </a:p>
          <a:p>
            <a:pPr algn="ctr">
              <a:spcBef>
                <a:spcPts val="0"/>
              </a:spcBef>
              <a:defRPr sz="6500"/>
            </a:pPr>
            <a:r>
              <a:t>Felys odlau cerdd yn rhydd,</a:t>
            </a:r>
          </a:p>
          <a:p>
            <a:pPr algn="ctr">
              <a:spcBef>
                <a:spcPts val="0"/>
              </a:spcBef>
              <a:defRPr sz="6500"/>
            </a:pPr>
            <a:r>
              <a:t>Nos wylofain, nos wylofain,</a:t>
            </a:r>
          </a:p>
          <a:p>
            <a:pPr algn="ctr">
              <a:spcBef>
                <a:spcPts val="0"/>
              </a:spcBef>
              <a:defRPr sz="6500"/>
            </a:pPr>
            <a:r>
              <a:t>O cydfloeddiwch,</a:t>
            </a:r>
          </a:p>
          <a:p>
            <a:pPr algn="ctr">
              <a:spcBef>
                <a:spcPts val="0"/>
              </a:spcBef>
              <a:defRPr sz="6500"/>
            </a:pPr>
            <a:r>
              <a:t>Nos wylofain, o cydfloeddiwch,</a:t>
            </a:r>
          </a:p>
          <a:p>
            <a:pPr algn="ctr">
              <a:spcBef>
                <a:spcPts val="0"/>
              </a:spcBef>
              <a:defRPr sz="6500"/>
            </a:pPr>
            <a:r>
              <a:t>Arwain wnaeth i olau dydd.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wy sy’n gorwedd yn y preseb?…"/>
          <p:cNvSpPr txBox="1"/>
          <p:nvPr/>
        </p:nvSpPr>
        <p:spPr>
          <a:xfrm>
            <a:off x="6241192" y="2856356"/>
            <a:ext cx="11901616" cy="80032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ctr">
              <a:spcBef>
                <a:spcPts val="0"/>
              </a:spcBef>
              <a:defRPr sz="6500"/>
            </a:pPr>
            <a:r>
              <a:t>Pwy sy’n gorwedd yn y preseb?</a:t>
            </a:r>
          </a:p>
          <a:p>
            <a:pPr algn="ctr">
              <a:spcBef>
                <a:spcPts val="0"/>
              </a:spcBef>
              <a:defRPr sz="6500"/>
            </a:pPr>
            <a:r>
              <a:t>Anfeidrolbeb rhyfedd iawn.</a:t>
            </a:r>
          </a:p>
          <a:p>
            <a:pPr algn="ctr">
              <a:spcBef>
                <a:spcPts val="0"/>
              </a:spcBef>
              <a:defRPr sz="6500"/>
            </a:pPr>
            <a:r>
              <a:t>Pwy all ddirnad ei diriondeb</a:t>
            </a:r>
          </a:p>
          <a:p>
            <a:pPr algn="ctr">
              <a:spcBef>
                <a:spcPts val="0"/>
              </a:spcBef>
              <a:defRPr sz="6500"/>
            </a:pPr>
            <a:r>
              <a:t>Gabriel na, er maint ei ddawn.</a:t>
            </a:r>
          </a:p>
          <a:p>
            <a:pPr algn="ctr">
              <a:spcBef>
                <a:spcPts val="0"/>
              </a:spcBef>
              <a:defRPr sz="6500"/>
            </a:pPr>
            <a:r>
              <a:t>Ei amgyffred Ef nis gellir,</a:t>
            </a:r>
          </a:p>
          <a:p>
            <a:pPr algn="ctr">
              <a:spcBef>
                <a:spcPts val="0"/>
              </a:spcBef>
              <a:defRPr sz="6500"/>
            </a:pPr>
            <a:r>
              <a:t>Goruwch nef a daear yw –</a:t>
            </a:r>
          </a:p>
          <a:p>
            <a:pPr algn="ctr">
              <a:spcBef>
                <a:spcPts val="0"/>
              </a:spcBef>
              <a:defRPr sz="6500"/>
            </a:pPr>
            <a:r>
              <a:t>Y mynyddoedd oll a dreulir</a:t>
            </a:r>
          </a:p>
          <a:p>
            <a:pPr algn="ctr">
              <a:spcBef>
                <a:spcPts val="0"/>
              </a:spcBef>
              <a:defRPr sz="6500"/>
            </a:pPr>
            <a:r>
              <a:t>Erys ein Meseia gwiw.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wy mewn gwael gadachau rwymwyd…"/>
          <p:cNvSpPr txBox="1"/>
          <p:nvPr/>
        </p:nvSpPr>
        <p:spPr>
          <a:xfrm>
            <a:off x="5088381" y="2856356"/>
            <a:ext cx="14207237" cy="80032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ctr">
              <a:spcBef>
                <a:spcPts val="0"/>
              </a:spcBef>
              <a:defRPr sz="6500"/>
            </a:pPr>
            <a:r>
              <a:t>Pwy mewn gwael gadachau rwymwyd</a:t>
            </a:r>
          </a:p>
          <a:p>
            <a:pPr algn="ctr">
              <a:spcBef>
                <a:spcPts val="0"/>
              </a:spcBef>
              <a:defRPr sz="6500"/>
            </a:pPr>
            <a:r>
              <a:t>Tragwyddoldeb dim yn llai.</a:t>
            </a:r>
          </a:p>
          <a:p>
            <a:pPr algn="ctr">
              <a:spcBef>
                <a:spcPts val="0"/>
              </a:spcBef>
              <a:defRPr sz="6500"/>
            </a:pPr>
            <a:r>
              <a:t>I ba beth y’i darostyngwyd?</a:t>
            </a:r>
          </a:p>
          <a:p>
            <a:pPr algn="ctr">
              <a:spcBef>
                <a:spcPts val="0"/>
              </a:spcBef>
              <a:defRPr sz="6500"/>
            </a:pPr>
            <a:r>
              <a:t>Er mwyn codi euog rai.</a:t>
            </a:r>
          </a:p>
          <a:p>
            <a:pPr algn="ctr">
              <a:spcBef>
                <a:spcPts val="0"/>
              </a:spcBef>
              <a:defRPr sz="6500"/>
            </a:pPr>
            <a:r>
              <a:t>Cyfrin bydoedd a olrheinir;</a:t>
            </a:r>
          </a:p>
          <a:p>
            <a:pPr algn="ctr">
              <a:spcBef>
                <a:spcPts val="0"/>
              </a:spcBef>
              <a:defRPr sz="6500"/>
            </a:pPr>
            <a:r>
              <a:t>Daw’r dirgelion oll heb len,</a:t>
            </a:r>
          </a:p>
          <a:p>
            <a:pPr algn="ctr">
              <a:spcBef>
                <a:spcPts val="0"/>
              </a:spcBef>
              <a:defRPr sz="6500"/>
            </a:pPr>
            <a:r>
              <a:t>Erys un nas llwyr ddatguddir,</a:t>
            </a:r>
          </a:p>
          <a:p>
            <a:pPr algn="ctr">
              <a:spcBef>
                <a:spcPts val="0"/>
              </a:spcBef>
              <a:defRPr sz="6500"/>
            </a:pPr>
            <a:r>
              <a:t>Wedo elo’r byd i ben.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Pwysa enaid, beunydd arno,…"/>
          <p:cNvSpPr txBox="1"/>
          <p:nvPr/>
        </p:nvSpPr>
        <p:spPr>
          <a:xfrm>
            <a:off x="6670039" y="1865756"/>
            <a:ext cx="11043921" cy="99844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ctr">
              <a:spcBef>
                <a:spcPts val="0"/>
              </a:spcBef>
              <a:defRPr sz="6500"/>
            </a:pPr>
            <a:r>
              <a:t>Pwysa enaid, beunydd arno,</a:t>
            </a:r>
          </a:p>
          <a:p>
            <a:pPr algn="ctr">
              <a:spcBef>
                <a:spcPts val="0"/>
              </a:spcBef>
              <a:defRPr sz="6500"/>
            </a:pPr>
            <a:r>
              <a:t>Person dwyfol ddynol ryw,</a:t>
            </a:r>
          </a:p>
          <a:p>
            <a:pPr algn="ctr">
              <a:spcBef>
                <a:spcPts val="0"/>
              </a:spcBef>
              <a:defRPr sz="6500"/>
            </a:pPr>
            <a:r>
              <a:t>Cadw, cynnal, cydymdeimlo,</a:t>
            </a:r>
          </a:p>
          <a:p>
            <a:pPr algn="ctr">
              <a:spcBef>
                <a:spcPts val="0"/>
              </a:spcBef>
              <a:defRPr sz="6500"/>
            </a:pPr>
            <a:r>
              <a:t>Yw melusaf waith Mab Duw;</a:t>
            </a:r>
          </a:p>
          <a:p>
            <a:pPr algn="ctr">
              <a:spcBef>
                <a:spcPts val="0"/>
              </a:spcBef>
              <a:defRPr sz="6500"/>
            </a:pPr>
            <a:r>
              <a:t>Rhoi ei hunan dros yr aflan,</a:t>
            </a:r>
          </a:p>
          <a:p>
            <a:pPr algn="ctr">
              <a:spcBef>
                <a:spcPts val="0"/>
              </a:spcBef>
              <a:defRPr sz="6500"/>
            </a:pPr>
            <a:r>
              <a:t>Dyna wnaith er garw loes,</a:t>
            </a:r>
          </a:p>
          <a:p>
            <a:pPr algn="ctr">
              <a:spcBef>
                <a:spcPts val="0"/>
              </a:spcBef>
              <a:defRPr sz="6500"/>
            </a:pPr>
            <a:r>
              <a:t>Mentraf innau, mentraf innau,</a:t>
            </a:r>
          </a:p>
          <a:p>
            <a:pPr algn="ctr">
              <a:spcBef>
                <a:spcPts val="0"/>
              </a:spcBef>
              <a:defRPr sz="6500"/>
            </a:pPr>
            <a:r>
              <a:t>Iddo f’hunan,</a:t>
            </a:r>
          </a:p>
          <a:p>
            <a:pPr algn="ctr">
              <a:spcBef>
                <a:spcPts val="0"/>
              </a:spcBef>
              <a:defRPr sz="6500"/>
            </a:pPr>
            <a:r>
              <a:t>Mentrau innau iddo ‘fhunan,</a:t>
            </a:r>
          </a:p>
          <a:p>
            <a:pPr algn="ctr">
              <a:spcBef>
                <a:spcPts val="0"/>
              </a:spcBef>
              <a:defRPr sz="6500"/>
            </a:pPr>
            <a:r>
              <a:t>Fel yr wyf wrth droed y groes.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Black">
  <a:themeElements>
    <a:clrScheme name="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0A89D"/>
      </a:accent2>
      <a:accent3>
        <a:srgbClr val="1DB100"/>
      </a:accent3>
      <a:accent4>
        <a:srgbClr val="F8BA00"/>
      </a:accent4>
      <a:accent5>
        <a:srgbClr val="EE220C"/>
      </a:accent5>
      <a:accent6>
        <a:srgbClr val="CB297B"/>
      </a:accent6>
      <a:hlink>
        <a:srgbClr val="0000FF"/>
      </a:hlink>
      <a:folHlink>
        <a:srgbClr val="FF00FF"/>
      </a:folHlink>
    </a:clrScheme>
    <a:fontScheme name="Black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Off val="13529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825500" rtl="0" fontAlgn="auto" latinLnBrk="0" hangingPunct="0">
          <a:lnSpc>
            <a:spcPct val="100000"/>
          </a:lnSpc>
          <a:spcBef>
            <a:spcPts val="590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8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Black">
  <a:themeElements>
    <a:clrScheme name="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0A89D"/>
      </a:accent2>
      <a:accent3>
        <a:srgbClr val="1DB100"/>
      </a:accent3>
      <a:accent4>
        <a:srgbClr val="F8BA00"/>
      </a:accent4>
      <a:accent5>
        <a:srgbClr val="EE220C"/>
      </a:accent5>
      <a:accent6>
        <a:srgbClr val="CB297B"/>
      </a:accent6>
      <a:hlink>
        <a:srgbClr val="0000FF"/>
      </a:hlink>
      <a:folHlink>
        <a:srgbClr val="FF00FF"/>
      </a:folHlink>
    </a:clrScheme>
    <a:fontScheme name="Black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Off val="13529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825500" rtl="0" fontAlgn="auto" latinLnBrk="0" hangingPunct="0">
          <a:lnSpc>
            <a:spcPct val="100000"/>
          </a:lnSpc>
          <a:spcBef>
            <a:spcPts val="590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8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