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ydganed dynoliaeth am ddydd gwaredigaeth,…"/>
          <p:cNvSpPr txBox="1"/>
          <p:nvPr/>
        </p:nvSpPr>
        <p:spPr>
          <a:xfrm>
            <a:off x="950562" y="2856356"/>
            <a:ext cx="22482875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Cydganed dynoliaeth am ddydd gwaredigaeth,</a:t>
            </a:r>
          </a:p>
          <a:p>
            <a:pPr algn="ctr">
              <a:spcBef>
                <a:spcPts val="0"/>
              </a:spcBef>
              <a:defRPr sz="6500"/>
            </a:pPr>
            <a:r>
              <a:t>daeth trefn y Rhagluniaeth i’r goleuni,</a:t>
            </a:r>
          </a:p>
          <a:p>
            <a:pPr algn="ctr">
              <a:spcBef>
                <a:spcPts val="0"/>
              </a:spcBef>
              <a:defRPr sz="6500"/>
            </a:pPr>
            <a:r>
              <a:t>a chân ‘Haleliwia’ o fawl i’r Gorucha,</a:t>
            </a:r>
          </a:p>
          <a:p>
            <a:pPr algn="ctr">
              <a:spcBef>
                <a:spcPts val="0"/>
              </a:spcBef>
              <a:defRPr sz="6500"/>
            </a:pPr>
            <a:r>
              <a:t>Meseia Jwdea, heb dewi;</a:t>
            </a:r>
          </a:p>
          <a:p>
            <a:pPr algn="ctr">
              <a:spcBef>
                <a:spcPts val="0"/>
              </a:spcBef>
              <a:defRPr sz="6500"/>
            </a:pPr>
            <a:r>
              <a:t>moliannwn o lawenydd! Gwir ydyw fod Gwaredydd!</a:t>
            </a:r>
          </a:p>
          <a:p>
            <a:pPr algn="ctr">
              <a:spcBef>
                <a:spcPts val="0"/>
              </a:spcBef>
              <a:defRPr sz="6500"/>
            </a:pPr>
            <a:r>
              <a:t>Fe anwyd Ceidwad inni, sef Crist, y Brenin Iesu,</a:t>
            </a:r>
          </a:p>
          <a:p>
            <a:pPr algn="ctr">
              <a:spcBef>
                <a:spcPts val="0"/>
              </a:spcBef>
              <a:defRPr sz="6500"/>
            </a:pPr>
            <a:r>
              <a:t>cyn dydd, cyn dydd ym Methlem yn ddi-gudd</a:t>
            </a:r>
          </a:p>
          <a:p>
            <a:pPr algn="ctr">
              <a:spcBef>
                <a:spcPts val="0"/>
              </a:spcBef>
              <a:defRPr sz="6500"/>
            </a:pPr>
            <a:r>
              <a:t>y caed Gwaredydd ar foreuddydd! O wele ddedwydd ddydd!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in Meichiau a’n Meddyg dan fflangell wenwynig…"/>
          <p:cNvSpPr txBox="1"/>
          <p:nvPr/>
        </p:nvSpPr>
        <p:spPr>
          <a:xfrm>
            <a:off x="1653889" y="2856356"/>
            <a:ext cx="21076223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Ein Meichiau a’n Meddyg dan fflangell wenwynig</a:t>
            </a:r>
          </a:p>
          <a:p>
            <a:pPr algn="ctr">
              <a:spcBef>
                <a:spcPts val="0"/>
              </a:spcBef>
              <a:defRPr sz="6500"/>
            </a:pPr>
            <a:r>
              <a:t>ar agwedd un diddig yn dioddef,</a:t>
            </a:r>
          </a:p>
          <a:p>
            <a:pPr algn="ctr">
              <a:spcBef>
                <a:spcPts val="0"/>
              </a:spcBef>
              <a:defRPr sz="6500"/>
            </a:pPr>
            <a:r>
              <a:t>a’i farnu gan Peilat, a’i wisgo mewn sgarlad</a:t>
            </a:r>
          </a:p>
          <a:p>
            <a:pPr algn="ctr">
              <a:spcBef>
                <a:spcPts val="0"/>
              </a:spcBef>
              <a:defRPr sz="6500"/>
            </a:pPr>
            <a:r>
              <a:t>gan ddynion dideimlad, rhaid addef;</a:t>
            </a:r>
          </a:p>
          <a:p>
            <a:pPr algn="ctr">
              <a:spcBef>
                <a:spcPts val="0"/>
              </a:spcBef>
              <a:defRPr sz="6500"/>
            </a:pPr>
            <a:r>
              <a:t>a phlethu draenen bigog yn goron anhrugarog</a:t>
            </a:r>
          </a:p>
          <a:p>
            <a:pPr algn="ctr">
              <a:spcBef>
                <a:spcPts val="0"/>
              </a:spcBef>
              <a:defRPr sz="6500"/>
            </a:pPr>
            <a:r>
              <a:t>a’i gosod mewn modd creulon ar ben Iachawdwr dynion:</a:t>
            </a:r>
          </a:p>
          <a:p>
            <a:pPr algn="ctr">
              <a:spcBef>
                <a:spcPts val="0"/>
              </a:spcBef>
              <a:defRPr sz="6500"/>
            </a:pPr>
            <a:r>
              <a:t>fel hyn, fel hyn y gwisgwyd Iesu gwyn,</a:t>
            </a:r>
          </a:p>
          <a:p>
            <a:pPr algn="ctr">
              <a:spcBef>
                <a:spcPts val="0"/>
              </a:spcBef>
              <a:defRPr sz="6500"/>
            </a:pPr>
            <a:r>
              <a:t>o dan arteithiau ein mawrion feiau, i boenau pen y bryn.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Defnyddiwn ein breintiau, mae perygl o’n holau,…"/>
          <p:cNvSpPr txBox="1"/>
          <p:nvPr/>
        </p:nvSpPr>
        <p:spPr>
          <a:xfrm>
            <a:off x="2540476" y="2856356"/>
            <a:ext cx="19303048" cy="8003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6500"/>
            </a:pPr>
            <a:r>
              <a:t>Defnyddiwn ein breintiau, mae perygl o’n holau,</a:t>
            </a:r>
          </a:p>
          <a:p>
            <a:pPr algn="ctr">
              <a:spcBef>
                <a:spcPts val="0"/>
              </a:spcBef>
              <a:defRPr sz="6500"/>
            </a:pPr>
            <a:r>
              <a:t>cyn delo dydd angau, dihangwn;</a:t>
            </a:r>
          </a:p>
          <a:p>
            <a:pPr algn="ctr">
              <a:spcBef>
                <a:spcPts val="0"/>
              </a:spcBef>
              <a:defRPr sz="6500"/>
            </a:pPr>
            <a:r>
              <a:t>mae heddiw’n ddydd cymod a’r swper yn barod</a:t>
            </a:r>
          </a:p>
          <a:p>
            <a:pPr algn="ctr">
              <a:spcBef>
                <a:spcPts val="0"/>
              </a:spcBef>
              <a:defRPr sz="6500"/>
            </a:pPr>
            <a:r>
              <a:t>a’r bwrdd wedi’i osod, O brysiwn!</a:t>
            </a:r>
          </a:p>
          <a:p>
            <a:pPr algn="ctr">
              <a:spcBef>
                <a:spcPts val="0"/>
              </a:spcBef>
              <a:defRPr sz="6500"/>
            </a:pPr>
            <a:r>
              <a:t>Mae’r dwylo fu dan hoelion yn derbyn plant afradlon</a:t>
            </a:r>
          </a:p>
          <a:p>
            <a:pPr algn="ctr">
              <a:spcBef>
                <a:spcPts val="0"/>
              </a:spcBef>
              <a:defRPr sz="6500"/>
            </a:pPr>
            <a:r>
              <a:t>i wlad y Ganaan nefol i wledda yn dragwyddol.</a:t>
            </a:r>
          </a:p>
          <a:p>
            <a:pPr algn="ctr">
              <a:spcBef>
                <a:spcPts val="0"/>
              </a:spcBef>
              <a:defRPr sz="6500"/>
            </a:pPr>
            <a:r>
              <a:t>Amen. Amen. Boed moliant byth! Amen.</a:t>
            </a:r>
          </a:p>
          <a:p>
            <a:pPr algn="ctr">
              <a:spcBef>
                <a:spcPts val="0"/>
              </a:spcBef>
              <a:defRPr sz="6500"/>
            </a:pPr>
            <a:r>
              <a:t>Haleliwa i’r Meseia sy’n maddau byth! Amen.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