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Iesu’r Adda sy’n rhagori –…"/>
          <p:cNvSpPr txBox="1"/>
          <p:nvPr/>
        </p:nvSpPr>
        <p:spPr>
          <a:xfrm>
            <a:off x="4317650" y="1691513"/>
            <a:ext cx="15748700" cy="1033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Iesu’r Adda sy’n rhagori –</a:t>
            </a:r>
          </a:p>
          <a:p>
            <a:pPr algn="ctr">
              <a:spcBef>
                <a:spcPts val="0"/>
              </a:spcBef>
              <a:defRPr sz="8500"/>
            </a:pPr>
            <a:r>
              <a:t>Mab i Dduw, a Mab y Dyn,</a:t>
            </a:r>
          </a:p>
          <a:p>
            <a:pPr algn="ctr">
              <a:spcBef>
                <a:spcPts val="0"/>
              </a:spcBef>
              <a:defRPr sz="8500"/>
            </a:pPr>
            <a:r>
              <a:t>Yn yr ardd, pan demtiwyd yno,</a:t>
            </a:r>
          </a:p>
          <a:p>
            <a:pPr algn="ctr">
              <a:spcBef>
                <a:spcPts val="0"/>
              </a:spcBef>
              <a:defRPr sz="8500"/>
            </a:pPr>
            <a:r>
              <a:t>Safai’n gryf heb ildio dim.</a:t>
            </a:r>
          </a:p>
          <a:p>
            <a:pPr algn="ctr">
              <a:spcBef>
                <a:spcPts val="0"/>
              </a:spcBef>
              <a:defRPr sz="8500"/>
            </a:pPr>
            <a:r>
              <a:t>Ef sy’n cyfiawnhau’r llaweroedd</a:t>
            </a:r>
          </a:p>
          <a:p>
            <a:pPr algn="ctr">
              <a:spcBef>
                <a:spcPts val="0"/>
              </a:spcBef>
              <a:defRPr sz="8500"/>
            </a:pPr>
            <a:r>
              <a:t>Gan roi bywyd newydd in</a:t>
            </a:r>
          </a:p>
          <a:p>
            <a:pPr algn="ctr">
              <a:spcBef>
                <a:spcPts val="0"/>
              </a:spcBef>
              <a:defRPr sz="8500"/>
            </a:pPr>
            <a:r>
              <a:t>Trwy farwolaeth - symud melltith</a:t>
            </a:r>
          </a:p>
          <a:p>
            <a:pPr algn="ctr">
              <a:spcBef>
                <a:spcPts val="0"/>
              </a:spcBef>
              <a:defRPr sz="8500"/>
            </a:pPr>
            <a:r>
              <a:t>Sathrwyd Satan drwy ei rym.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men! Amen!…"/>
          <p:cNvSpPr txBox="1"/>
          <p:nvPr/>
        </p:nvSpPr>
        <p:spPr>
          <a:xfrm>
            <a:off x="4339240" y="4256913"/>
            <a:ext cx="15705519" cy="520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Amen! Amen!</a:t>
            </a:r>
          </a:p>
          <a:p>
            <a:pPr algn="ctr">
              <a:spcBef>
                <a:spcPts val="0"/>
              </a:spcBef>
              <a:defRPr sz="8500"/>
            </a:pPr>
            <a:r>
              <a:t>Crist ein Harglwydd a’n Pen;</a:t>
            </a:r>
          </a:p>
          <a:p>
            <a:pPr algn="ctr">
              <a:spcBef>
                <a:spcPts val="0"/>
              </a:spcBef>
              <a:defRPr sz="8500"/>
            </a:pPr>
            <a:r>
              <a:t>Ef yw’r dechrau, Ef yw’r diwedd,</a:t>
            </a:r>
          </a:p>
          <a:p>
            <a:pPr algn="ctr">
              <a:spcBef>
                <a:spcPts val="0"/>
              </a:spcBef>
              <a:defRPr sz="8500"/>
            </a:pPr>
            <a:r>
              <a:t>Haleliwia, Amen!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Iesu’r Isaac sy’n rhagori,…"/>
          <p:cNvSpPr txBox="1"/>
          <p:nvPr/>
        </p:nvSpPr>
        <p:spPr>
          <a:xfrm>
            <a:off x="4857940" y="1691513"/>
            <a:ext cx="14668120" cy="1033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Iesu’r Isaac sy’n rhagori,</a:t>
            </a:r>
          </a:p>
          <a:p>
            <a:pPr algn="ctr">
              <a:spcBef>
                <a:spcPts val="0"/>
              </a:spcBef>
              <a:defRPr sz="8500"/>
            </a:pPr>
            <a:r>
              <a:t>Mab yn dioddef er ein mwyn</a:t>
            </a:r>
          </a:p>
          <a:p>
            <a:pPr algn="ctr">
              <a:spcBef>
                <a:spcPts val="0"/>
              </a:spcBef>
              <a:defRPr sz="8500"/>
            </a:pPr>
            <a:r>
              <a:t>Dringodd lwybr bryn Golgotha</a:t>
            </a:r>
          </a:p>
          <a:p>
            <a:pPr algn="ctr">
              <a:spcBef>
                <a:spcPts val="0"/>
              </a:spcBef>
              <a:defRPr sz="8500"/>
            </a:pPr>
            <a:r>
              <a:t>Er mwyn rhoi ei fywyd in.</a:t>
            </a:r>
          </a:p>
          <a:p>
            <a:pPr algn="ctr">
              <a:spcBef>
                <a:spcPts val="0"/>
              </a:spcBef>
              <a:defRPr sz="8500"/>
            </a:pPr>
            <a:r>
              <a:t>Fe offrymwyd ar yr allor</a:t>
            </a:r>
          </a:p>
          <a:p>
            <a:pPr algn="ctr">
              <a:spcBef>
                <a:spcPts val="0"/>
              </a:spcBef>
              <a:defRPr sz="8500"/>
            </a:pPr>
            <a:r>
              <a:t>Gwrthrych cariad nefol Dad; </a:t>
            </a:r>
          </a:p>
          <a:p>
            <a:pPr algn="ctr">
              <a:spcBef>
                <a:spcPts val="0"/>
              </a:spcBef>
              <a:defRPr sz="8500"/>
            </a:pPr>
            <a:r>
              <a:t>Yno cafwyd iachawdwriaeth –</a:t>
            </a:r>
          </a:p>
          <a:p>
            <a:pPr algn="ctr">
              <a:spcBef>
                <a:spcPts val="0"/>
              </a:spcBef>
              <a:defRPr sz="8500"/>
            </a:pPr>
            <a:r>
              <a:t>O’r fath gariad gawn yn rhad.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men! Amen!…"/>
          <p:cNvSpPr txBox="1"/>
          <p:nvPr/>
        </p:nvSpPr>
        <p:spPr>
          <a:xfrm>
            <a:off x="4339240" y="4256913"/>
            <a:ext cx="15705519" cy="520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Amen! Amen!</a:t>
            </a:r>
          </a:p>
          <a:p>
            <a:pPr algn="ctr">
              <a:spcBef>
                <a:spcPts val="0"/>
              </a:spcBef>
              <a:defRPr sz="8500"/>
            </a:pPr>
            <a:r>
              <a:t>Crist ein Harglwydd a’n Pen;</a:t>
            </a:r>
          </a:p>
          <a:p>
            <a:pPr algn="ctr">
              <a:spcBef>
                <a:spcPts val="0"/>
              </a:spcBef>
              <a:defRPr sz="8500"/>
            </a:pPr>
            <a:r>
              <a:t>Ef yw’r dechrau, Ef yw’r diwedd,</a:t>
            </a:r>
          </a:p>
          <a:p>
            <a:pPr algn="ctr">
              <a:spcBef>
                <a:spcPts val="0"/>
              </a:spcBef>
              <a:defRPr sz="8500"/>
            </a:pPr>
            <a:r>
              <a:t>Haleliwia, Amen!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Iesu’r Moses sy’n rhagori…"/>
          <p:cNvSpPr txBox="1"/>
          <p:nvPr/>
        </p:nvSpPr>
        <p:spPr>
          <a:xfrm>
            <a:off x="3645122" y="1691513"/>
            <a:ext cx="17093756" cy="1033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Iesu’r Moses sy’n rhagori</a:t>
            </a:r>
          </a:p>
          <a:p>
            <a:pPr algn="ctr">
              <a:spcBef>
                <a:spcPts val="0"/>
              </a:spcBef>
              <a:defRPr sz="8500"/>
            </a:pPr>
            <a:r>
              <a:t>Torrodd ormes nerthoedd byd</a:t>
            </a:r>
          </a:p>
          <a:p>
            <a:pPr algn="ctr">
              <a:spcBef>
                <a:spcPts val="0"/>
              </a:spcBef>
              <a:defRPr sz="8500"/>
            </a:pPr>
            <a:r>
              <a:t>Daeth i’n harwain tua’r nefoedd</a:t>
            </a:r>
          </a:p>
          <a:p>
            <a:pPr algn="ctr">
              <a:spcBef>
                <a:spcPts val="0"/>
              </a:spcBef>
              <a:defRPr sz="8500"/>
            </a:pPr>
            <a:r>
              <a:t>Gollwng wnaeth y caeth yn rhydd.</a:t>
            </a:r>
          </a:p>
          <a:p>
            <a:pPr algn="ctr">
              <a:spcBef>
                <a:spcPts val="0"/>
              </a:spcBef>
              <a:defRPr sz="8500"/>
            </a:pPr>
            <a:r>
              <a:t>Gyda’i freichiau yn agored</a:t>
            </a:r>
          </a:p>
          <a:p>
            <a:pPr algn="ctr">
              <a:spcBef>
                <a:spcPts val="0"/>
              </a:spcBef>
              <a:defRPr sz="8500"/>
            </a:pPr>
            <a:r>
              <a:t>Rhannodd ddyfroedd môr yn ddau;</a:t>
            </a:r>
          </a:p>
          <a:p>
            <a:pPr algn="ctr">
              <a:spcBef>
                <a:spcPts val="0"/>
              </a:spcBef>
              <a:defRPr sz="8500"/>
            </a:pPr>
            <a:r>
              <a:t>Rhwygodd len y deml sanctaidd,</a:t>
            </a:r>
          </a:p>
          <a:p>
            <a:pPr algn="ctr">
              <a:spcBef>
                <a:spcPts val="0"/>
              </a:spcBef>
              <a:defRPr sz="8500"/>
            </a:pPr>
            <a:r>
              <a:t>Agor ffordd oedd gynt ar gau.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Amen! Amen!…"/>
          <p:cNvSpPr txBox="1"/>
          <p:nvPr/>
        </p:nvSpPr>
        <p:spPr>
          <a:xfrm>
            <a:off x="4339240" y="4256913"/>
            <a:ext cx="15705519" cy="520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Amen! Amen!</a:t>
            </a:r>
          </a:p>
          <a:p>
            <a:pPr algn="ctr">
              <a:spcBef>
                <a:spcPts val="0"/>
              </a:spcBef>
              <a:defRPr sz="8500"/>
            </a:pPr>
            <a:r>
              <a:t>Crist ein Harglwydd a’n Pen;</a:t>
            </a:r>
          </a:p>
          <a:p>
            <a:pPr algn="ctr">
              <a:spcBef>
                <a:spcPts val="0"/>
              </a:spcBef>
              <a:defRPr sz="8500"/>
            </a:pPr>
            <a:r>
              <a:t>Ef yw’r dechrau, Ef yw’r diwedd,</a:t>
            </a:r>
          </a:p>
          <a:p>
            <a:pPr algn="ctr">
              <a:spcBef>
                <a:spcPts val="0"/>
              </a:spcBef>
              <a:defRPr sz="8500"/>
            </a:pPr>
            <a:r>
              <a:t>Haleliwia, Amen!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Iesu’r Dafydd sy’n rhagori,…"/>
          <p:cNvSpPr txBox="1"/>
          <p:nvPr/>
        </p:nvSpPr>
        <p:spPr>
          <a:xfrm>
            <a:off x="3798411" y="1691513"/>
            <a:ext cx="16787178" cy="1033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Iesu’r Dafydd sy’n rhagori,</a:t>
            </a:r>
          </a:p>
          <a:p>
            <a:pPr algn="ctr">
              <a:spcBef>
                <a:spcPts val="0"/>
              </a:spcBef>
              <a:defRPr sz="8500"/>
            </a:pPr>
            <a:r>
              <a:t>Bugail Da a Brenin Mawr</a:t>
            </a:r>
          </a:p>
          <a:p>
            <a:pPr algn="ctr">
              <a:spcBef>
                <a:spcPts val="0"/>
              </a:spcBef>
              <a:defRPr sz="8500"/>
            </a:pPr>
            <a:r>
              <a:t>Yn fuddugol yn y frwydr</a:t>
            </a:r>
          </a:p>
          <a:p>
            <a:pPr algn="ctr">
              <a:spcBef>
                <a:spcPts val="0"/>
              </a:spcBef>
              <a:defRPr sz="8500"/>
            </a:pPr>
            <a:r>
              <a:t>Lloriodd elyn, concrodd gawr.</a:t>
            </a:r>
          </a:p>
          <a:p>
            <a:pPr algn="ctr">
              <a:spcBef>
                <a:spcPts val="0"/>
              </a:spcBef>
              <a:defRPr sz="8500"/>
            </a:pPr>
            <a:r>
              <a:t>Ni, ei braidd am dragwyddoldeb,</a:t>
            </a:r>
          </a:p>
          <a:p>
            <a:pPr algn="ctr">
              <a:spcBef>
                <a:spcPts val="0"/>
              </a:spcBef>
              <a:defRPr sz="8500"/>
            </a:pPr>
            <a:r>
              <a:t>Cawn ein gwarchod gan ei gledd –</a:t>
            </a:r>
          </a:p>
          <a:p>
            <a:pPr algn="ctr">
              <a:spcBef>
                <a:spcPts val="0"/>
              </a:spcBef>
              <a:defRPr sz="8500"/>
            </a:pPr>
            <a:r>
              <a:t>Nes in gyrredd nefol gorlan</a:t>
            </a:r>
          </a:p>
          <a:p>
            <a:pPr algn="ctr">
              <a:spcBef>
                <a:spcPts val="0"/>
              </a:spcBef>
              <a:defRPr sz="8500"/>
            </a:pPr>
            <a:r>
              <a:t>Yn ei wlad tu hwnt i’r bedd.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men! Amen!…"/>
          <p:cNvSpPr txBox="1"/>
          <p:nvPr/>
        </p:nvSpPr>
        <p:spPr>
          <a:xfrm>
            <a:off x="4339240" y="4256913"/>
            <a:ext cx="15705519" cy="5202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Amen! Amen!</a:t>
            </a:r>
          </a:p>
          <a:p>
            <a:pPr algn="ctr">
              <a:spcBef>
                <a:spcPts val="0"/>
              </a:spcBef>
              <a:defRPr sz="8500"/>
            </a:pPr>
            <a:r>
              <a:t>Crist ein Harglwydd a’n Pen;</a:t>
            </a:r>
          </a:p>
          <a:p>
            <a:pPr algn="ctr">
              <a:spcBef>
                <a:spcPts val="0"/>
              </a:spcBef>
              <a:defRPr sz="8500"/>
            </a:pPr>
            <a:r>
              <a:t>Ef yw’r dechrau, Ef yw’r diwedd,</a:t>
            </a:r>
          </a:p>
          <a:p>
            <a:pPr algn="ctr">
              <a:spcBef>
                <a:spcPts val="0"/>
              </a:spcBef>
              <a:defRPr sz="8500"/>
            </a:pPr>
            <a:r>
              <a:t>Haleliwia, Amen!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