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lose-up of an orange flower surrounded by large tropical leaves"/>
          <p:cNvSpPr/>
          <p:nvPr>
            <p:ph type="pic" sz="quarter" idx="21"/>
          </p:nvPr>
        </p:nvSpPr>
        <p:spPr>
          <a:xfrm>
            <a:off x="15292127" y="6870700"/>
            <a:ext cx="8341246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2" name="Close-up of a red-eyed tree frog perched on a leaf"/>
          <p:cNvSpPr/>
          <p:nvPr>
            <p:ph type="pic" sz="quarter" idx="22"/>
          </p:nvPr>
        </p:nvSpPr>
        <p:spPr>
          <a:xfrm>
            <a:off x="14859000" y="952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River flowing through a tropical forest"/>
          <p:cNvSpPr/>
          <p:nvPr>
            <p:ph type="pic" idx="23"/>
          </p:nvPr>
        </p:nvSpPr>
        <p:spPr>
          <a:xfrm>
            <a:off x="651237" y="952500"/>
            <a:ext cx="15283726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–Johnny Appleseed"/>
          <p:cNvSpPr txBox="1"/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112" name="“Type a quote here.”"/>
          <p:cNvSpPr txBox="1"/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1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iver flowing through a tropical forest"/>
          <p:cNvSpPr/>
          <p:nvPr>
            <p:ph type="pic" idx="21"/>
          </p:nvPr>
        </p:nvSpPr>
        <p:spPr>
          <a:xfrm>
            <a:off x="0" y="-2290234"/>
            <a:ext cx="24384000" cy="1829646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2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iver flowing through a tropical forest"/>
          <p:cNvSpPr/>
          <p:nvPr>
            <p:ph type="pic" idx="21"/>
          </p:nvPr>
        </p:nvSpPr>
        <p:spPr>
          <a:xfrm>
            <a:off x="3125968" y="-1762099"/>
            <a:ext cx="18135601" cy="136079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lose-up of an orange flower surrounded by large tropical leaves"/>
          <p:cNvSpPr/>
          <p:nvPr>
            <p:ph type="pic" idx="21"/>
          </p:nvPr>
        </p:nvSpPr>
        <p:spPr>
          <a:xfrm>
            <a:off x="5803900" y="952500"/>
            <a:ext cx="17236029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lose-up of a red-eyed tree frog perched on a leaf"/>
          <p:cNvSpPr/>
          <p:nvPr>
            <p:ph type="pic" sz="half" idx="21"/>
          </p:nvPr>
        </p:nvSpPr>
        <p:spPr>
          <a:xfrm>
            <a:off x="87503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6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5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spcBef>
                <a:spcPts val="0"/>
              </a:spcBef>
              <a:defRPr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Megis golau gwan…"/>
          <p:cNvSpPr txBox="1"/>
          <p:nvPr/>
        </p:nvSpPr>
        <p:spPr>
          <a:xfrm>
            <a:off x="5648674" y="4256913"/>
            <a:ext cx="13086652" cy="52021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sz="8500"/>
            </a:pPr>
            <a:r>
              <a:t>Megis golau gwan</a:t>
            </a:r>
          </a:p>
          <a:p>
            <a:pPr algn="ctr">
              <a:spcBef>
                <a:spcPts val="0"/>
              </a:spcBef>
              <a:defRPr sz="8500"/>
            </a:pPr>
            <a:r>
              <a:t>cannwyll yn ein twyllwch ni</a:t>
            </a:r>
          </a:p>
          <a:p>
            <a:pPr algn="ctr">
              <a:spcBef>
                <a:spcPts val="0"/>
              </a:spcBef>
              <a:defRPr sz="8500"/>
            </a:pPr>
            <a:r>
              <a:t>bythol olau Duw</a:t>
            </a:r>
          </a:p>
          <a:p>
            <a:pPr algn="ctr">
              <a:spcBef>
                <a:spcPts val="0"/>
              </a:spcBef>
              <a:defRPr sz="8500"/>
            </a:pPr>
            <a:r>
              <a:t>ddaw trwy’r baban gwan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Emaniwel, Haleliwia,…"/>
          <p:cNvSpPr txBox="1"/>
          <p:nvPr/>
        </p:nvSpPr>
        <p:spPr>
          <a:xfrm>
            <a:off x="5525611" y="4898263"/>
            <a:ext cx="13332778" cy="3919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i="1" sz="8500"/>
            </a:pPr>
            <a:r>
              <a:t>Emaniwel, Haleliwia,</a:t>
            </a:r>
          </a:p>
          <a:p>
            <a:pPr algn="ctr">
              <a:spcBef>
                <a:spcPts val="0"/>
              </a:spcBef>
              <a:defRPr i="1" sz="8500"/>
            </a:pPr>
            <a:r>
              <a:t>tyrd i’n hachub, Haleliwia.   </a:t>
            </a:r>
          </a:p>
          <a:p>
            <a:pPr algn="ctr">
              <a:spcBef>
                <a:spcPts val="0"/>
              </a:spcBef>
              <a:defRPr i="1" sz="8500"/>
            </a:pPr>
            <a:r>
              <a:t>Haleliwia.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êr ac engyl gân…"/>
          <p:cNvSpPr txBox="1"/>
          <p:nvPr/>
        </p:nvSpPr>
        <p:spPr>
          <a:xfrm>
            <a:off x="4148169" y="4256913"/>
            <a:ext cx="16087662" cy="52021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sz="8500"/>
            </a:pPr>
            <a:r>
              <a:t>Sêr ac engyl gân</a:t>
            </a:r>
          </a:p>
          <a:p>
            <a:pPr algn="ctr">
              <a:spcBef>
                <a:spcPts val="0"/>
              </a:spcBef>
              <a:defRPr sz="8500"/>
            </a:pPr>
            <a:r>
              <a:t>tra bo’r byd mewn trwmgwsg hir;</a:t>
            </a:r>
          </a:p>
          <a:p>
            <a:pPr algn="ctr">
              <a:spcBef>
                <a:spcPts val="0"/>
              </a:spcBef>
              <a:defRPr sz="8500"/>
            </a:pPr>
            <a:r>
              <a:t>all gwreichionen fach</a:t>
            </a:r>
          </a:p>
          <a:p>
            <a:pPr algn="ctr">
              <a:spcBef>
                <a:spcPts val="0"/>
              </a:spcBef>
              <a:defRPr sz="8500"/>
            </a:pPr>
            <a:r>
              <a:t>roi y byd ar dân?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Emaniwel, Haleliwia,…"/>
          <p:cNvSpPr txBox="1"/>
          <p:nvPr/>
        </p:nvSpPr>
        <p:spPr>
          <a:xfrm>
            <a:off x="5525611" y="4898263"/>
            <a:ext cx="13332778" cy="3919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i="1" sz="8500"/>
            </a:pPr>
            <a:r>
              <a:t>Emaniwel, Haleliwia,</a:t>
            </a:r>
          </a:p>
          <a:p>
            <a:pPr algn="ctr">
              <a:spcBef>
                <a:spcPts val="0"/>
              </a:spcBef>
              <a:defRPr i="1" sz="8500"/>
            </a:pPr>
            <a:r>
              <a:t>tyrd i’n hachub, Haleliwia.   </a:t>
            </a:r>
          </a:p>
          <a:p>
            <a:pPr algn="ctr">
              <a:spcBef>
                <a:spcPts val="0"/>
              </a:spcBef>
              <a:defRPr i="1" sz="8500"/>
            </a:pPr>
            <a:r>
              <a:t>Haleliwia.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loywai’i gwawl yn lân…"/>
          <p:cNvSpPr txBox="1"/>
          <p:nvPr/>
        </p:nvSpPr>
        <p:spPr>
          <a:xfrm>
            <a:off x="5926645" y="4256913"/>
            <a:ext cx="12530710" cy="52021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sz="8500"/>
            </a:pPr>
            <a:r>
              <a:t>Gloywai’i gwawl yn lân</a:t>
            </a:r>
          </a:p>
          <a:p>
            <a:pPr algn="ctr">
              <a:spcBef>
                <a:spcPts val="0"/>
              </a:spcBef>
              <a:defRPr sz="8500"/>
            </a:pPr>
            <a:r>
              <a:t>yn ein byw, tania’r Ysbryd</a:t>
            </a:r>
          </a:p>
          <a:p>
            <a:pPr algn="ctr">
              <a:spcBef>
                <a:spcPts val="0"/>
              </a:spcBef>
              <a:defRPr sz="8500"/>
            </a:pPr>
            <a:r>
              <a:t>wrth i’n gyffwrdd fflam</a:t>
            </a:r>
          </a:p>
          <a:p>
            <a:pPr algn="ctr">
              <a:spcBef>
                <a:spcPts val="0"/>
              </a:spcBef>
              <a:defRPr sz="8500"/>
            </a:pPr>
            <a:r>
              <a:t>wiw ei sanctaidd dân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Emaniwel, Haleliwia,…"/>
          <p:cNvSpPr txBox="1"/>
          <p:nvPr/>
        </p:nvSpPr>
        <p:spPr>
          <a:xfrm>
            <a:off x="5525611" y="4898263"/>
            <a:ext cx="13332778" cy="3919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i="1" sz="8500"/>
            </a:pPr>
            <a:r>
              <a:t>Emaniwel, Haleliwia,</a:t>
            </a:r>
          </a:p>
          <a:p>
            <a:pPr algn="ctr">
              <a:spcBef>
                <a:spcPts val="0"/>
              </a:spcBef>
              <a:defRPr i="1" sz="8500"/>
            </a:pPr>
            <a:r>
              <a:t>tyrd i’n hachub, Haleliwia.   </a:t>
            </a:r>
          </a:p>
          <a:p>
            <a:pPr algn="ctr">
              <a:spcBef>
                <a:spcPts val="0"/>
              </a:spcBef>
              <a:defRPr i="1" sz="8500"/>
            </a:pPr>
            <a:r>
              <a:t>Haleliwia.</a:t>
            </a:r>
          </a:p>
        </p:txBody>
      </p:sp>
      <p:sp>
        <p:nvSpPr>
          <p:cNvPr id="148" name="Megis Golau Gwan…"/>
          <p:cNvSpPr txBox="1"/>
          <p:nvPr/>
        </p:nvSpPr>
        <p:spPr>
          <a:xfrm>
            <a:off x="13154930" y="11267342"/>
            <a:ext cx="10833508" cy="2071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r">
              <a:spcBef>
                <a:spcPts val="0"/>
              </a:spcBef>
              <a:defRPr i="1" sz="3200"/>
            </a:pPr>
            <a:r>
              <a:t>Megis Golau Gwan</a:t>
            </a:r>
          </a:p>
          <a:p>
            <a:pPr algn="r">
              <a:spcBef>
                <a:spcPts val="0"/>
              </a:spcBef>
              <a:defRPr i="1" sz="3200"/>
            </a:pPr>
            <a:r>
              <a:t>The Candle Song (Graham Kendrick)</a:t>
            </a:r>
          </a:p>
          <a:p>
            <a:pPr algn="r">
              <a:spcBef>
                <a:spcPts val="0"/>
              </a:spcBef>
              <a:defRPr i="1" sz="3200"/>
            </a:pPr>
            <a:r>
              <a:t>Cyfieithiad awdurdodedig Eirian Dafydd</a:t>
            </a:r>
          </a:p>
          <a:p>
            <a:pPr algn="r">
              <a:spcBef>
                <a:spcPts val="0"/>
              </a:spcBef>
              <a:defRPr i="1" sz="3200"/>
            </a:pPr>
            <a:r>
              <a:t>© 1988 Make Way Music (Gwein. Make Way Music Limited)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59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59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