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g wawriodd boreddydd na welwyd ei ail…"/>
          <p:cNvSpPr txBox="1"/>
          <p:nvPr/>
        </p:nvSpPr>
        <p:spPr>
          <a:xfrm>
            <a:off x="4415599" y="4837556"/>
            <a:ext cx="15552802" cy="4040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Teg wawriodd boreddydd na welwyd ei ail</a:t>
            </a:r>
          </a:p>
          <a:p>
            <a:pPr algn="ctr">
              <a:spcBef>
                <a:spcPts val="0"/>
              </a:spcBef>
              <a:defRPr sz="6500"/>
            </a:pPr>
            <a:r>
              <a:t>Er cread y byd na thywyniad yr haul:</a:t>
            </a:r>
          </a:p>
          <a:p>
            <a:pPr algn="ctr">
              <a:spcBef>
                <a:spcPts val="0"/>
              </a:spcBef>
              <a:defRPr sz="6500"/>
            </a:pPr>
            <a:r>
              <a:t>Bore gwaith a gofir yn gynnes ar gân,</a:t>
            </a:r>
          </a:p>
          <a:p>
            <a:pPr algn="ctr">
              <a:spcBef>
                <a:spcPts val="0"/>
              </a:spcBef>
              <a:defRPr sz="6500"/>
            </a:pPr>
            <a:r>
              <a:t>Pan fo haul yn duo a daear ar dân.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Y testun llawenaf i'n moliant y sydd,…"/>
          <p:cNvSpPr txBox="1"/>
          <p:nvPr/>
        </p:nvSpPr>
        <p:spPr>
          <a:xfrm>
            <a:off x="3971067" y="4837556"/>
            <a:ext cx="16441866" cy="4040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Y testun llawenaf i'n moliant y sydd,</a:t>
            </a:r>
          </a:p>
          <a:p>
            <a:pPr algn="ctr">
              <a:spcBef>
                <a:spcPts val="0"/>
              </a:spcBef>
              <a:defRPr sz="6500"/>
            </a:pPr>
            <a:r>
              <a:t>Fe aned in Geidwad, do, gwawriodd y dydd,</a:t>
            </a:r>
          </a:p>
          <a:p>
            <a:pPr algn="ctr">
              <a:spcBef>
                <a:spcPts val="0"/>
              </a:spcBef>
              <a:defRPr sz="6500"/>
            </a:pPr>
            <a:r>
              <a:t>Yn Geidwad i deimlo dros frodyr dan faich,</a:t>
            </a:r>
          </a:p>
          <a:p>
            <a:pPr algn="ctr">
              <a:spcBef>
                <a:spcPts val="0"/>
              </a:spcBef>
              <a:defRPr sz="6500"/>
            </a:pPr>
            <a:r>
              <a:t>Yn Grist i'n gwaredu, Un cadarn ei fraich.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Edrychwn o’n hamgylch, Pwy greodd y rhain,…"/>
          <p:cNvSpPr txBox="1"/>
          <p:nvPr/>
        </p:nvSpPr>
        <p:spPr>
          <a:xfrm>
            <a:off x="3277647" y="4837556"/>
            <a:ext cx="17828706" cy="4040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Edrychwn o’n hamgylch, Pwy greodd y rhain,</a:t>
            </a:r>
          </a:p>
          <a:p>
            <a:pPr algn="ctr">
              <a:spcBef>
                <a:spcPts val="0"/>
              </a:spcBef>
              <a:defRPr sz="6500"/>
            </a:pPr>
            <a:r>
              <a:t>Haul, lloer, sêr a daear sy’n gwenu mor gain?</a:t>
            </a:r>
          </a:p>
          <a:p>
            <a:pPr algn="ctr">
              <a:spcBef>
                <a:spcPts val="0"/>
              </a:spcBef>
              <a:defRPr sz="6500"/>
            </a:pPr>
            <a:r>
              <a:t>Chwyrnasant drwy’r gwagle, yn rhwg wrth Ei air,</a:t>
            </a:r>
          </a:p>
          <a:p>
            <a:pPr algn="ctr">
              <a:spcBef>
                <a:spcPts val="0"/>
              </a:spcBef>
              <a:defRPr sz="6500"/>
            </a:pPr>
            <a:r>
              <a:t>Ac Yntau yn pwyso ar fynwes fwyn Mair.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Y Bachgen a anwyd yn rhychwant o hyd…"/>
          <p:cNvSpPr txBox="1"/>
          <p:nvPr/>
        </p:nvSpPr>
        <p:spPr>
          <a:xfrm>
            <a:off x="4512182" y="4837556"/>
            <a:ext cx="15359635" cy="4040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Y Bachgen a anwyd yn rhychwant o hyd</a:t>
            </a:r>
          </a:p>
          <a:p>
            <a:pPr algn="ctr">
              <a:spcBef>
                <a:spcPts val="0"/>
              </a:spcBef>
              <a:defRPr sz="6500"/>
            </a:pPr>
            <a:r>
              <a:t>A Mab sydd â'i rychwant yn mesur y byd!</a:t>
            </a:r>
          </a:p>
          <a:p>
            <a:pPr algn="ctr">
              <a:spcBef>
                <a:spcPts val="0"/>
              </a:spcBef>
              <a:defRPr sz="6500"/>
            </a:pPr>
            <a:r>
              <a:t>Yn faban bach egwan ar fronnau ei fam,</a:t>
            </a:r>
          </a:p>
          <a:p>
            <a:pPr algn="ctr">
              <a:spcBef>
                <a:spcPts val="0"/>
              </a:spcBef>
              <a:defRPr sz="6500"/>
            </a:pPr>
            <a:r>
              <a:t>Ac eto yn cynnal y bydoedd heb nam!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Mewn gwyl fawr dragwyddol sydd eto i ddod,…"/>
          <p:cNvSpPr txBox="1"/>
          <p:nvPr/>
        </p:nvSpPr>
        <p:spPr>
          <a:xfrm>
            <a:off x="3719702" y="4837556"/>
            <a:ext cx="16944595" cy="4040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Mewn gwyl fawr dragwyddol sydd eto i ddod,</a:t>
            </a:r>
          </a:p>
          <a:p>
            <a:pPr algn="ctr">
              <a:spcBef>
                <a:spcPts val="0"/>
              </a:spcBef>
              <a:defRPr sz="6500"/>
            </a:pPr>
            <a:r>
              <a:t>Moliannwn ein Ceidwad, datganwn ei glod</a:t>
            </a:r>
          </a:p>
          <a:p>
            <a:pPr algn="ctr">
              <a:spcBef>
                <a:spcPts val="0"/>
              </a:spcBef>
              <a:defRPr sz="6500"/>
            </a:pPr>
            <a:r>
              <a:t>Cydseiniwn 'Hosanna' nes atsain y nen,</a:t>
            </a:r>
          </a:p>
          <a:p>
            <a:pPr algn="ctr">
              <a:spcBef>
                <a:spcPts val="0"/>
              </a:spcBef>
              <a:defRPr sz="6500"/>
            </a:pPr>
            <a:r>
              <a:t>Rhown iddo ogoniant a moliant. Amen.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