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l" defTabSz="825500" rtl="0" fontAlgn="auto" latinLnBrk="0" hangingPunct="0">
      <a:lnSpc>
        <a:spcPct val="100000"/>
      </a:lnSpc>
      <a:spcBef>
        <a:spcPts val="590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lose-up of an orange flower surrounded by large tropical leaves"/>
          <p:cNvSpPr/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2" name="Close-up of a red-eyed tree frog perched on a leaf"/>
          <p:cNvSpPr/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River flowing through a tropical forest"/>
          <p:cNvSpPr/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112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iver flowing through a tropical forest"/>
          <p:cNvSpPr/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iver flowing through a tropical forest"/>
          <p:cNvSpPr/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lose-up of an orange flower surrounded by large tropical leaves"/>
          <p:cNvSpPr/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lose-up of a red-eyed tree frog perched on a leaf"/>
          <p:cNvSpPr/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Live Video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5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spcBef>
                <a:spcPts val="0"/>
              </a:spcBef>
              <a:defRPr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Arglwydd Iesu, Geidwad annwyl,…"/>
          <p:cNvSpPr txBox="1"/>
          <p:nvPr/>
        </p:nvSpPr>
        <p:spPr>
          <a:xfrm>
            <a:off x="4274470" y="2974213"/>
            <a:ext cx="15835060" cy="776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Arglwydd Iesu, Geidwad annwyl,</a:t>
            </a:r>
          </a:p>
          <a:p>
            <a:pPr algn="ctr">
              <a:spcBef>
                <a:spcPts val="0"/>
              </a:spcBef>
              <a:defRPr sz="8500"/>
            </a:pPr>
            <a:r>
              <a:t>  clyw ein cri ar ran y byd,</a:t>
            </a:r>
          </a:p>
          <a:p>
            <a:pPr algn="ctr">
              <a:spcBef>
                <a:spcPts val="0"/>
              </a:spcBef>
              <a:defRPr sz="8500"/>
            </a:pPr>
            <a:r>
              <a:t>sŵn rhyfela sy’n y gwledydd</a:t>
            </a:r>
          </a:p>
          <a:p>
            <a:pPr algn="ctr">
              <a:spcBef>
                <a:spcPts val="0"/>
              </a:spcBef>
              <a:defRPr sz="8500"/>
            </a:pPr>
            <a:r>
              <a:t>  sôn am ing a thrais o hyd.</a:t>
            </a:r>
          </a:p>
          <a:p>
            <a:pPr algn="ctr">
              <a:spcBef>
                <a:spcPts val="0"/>
              </a:spcBef>
              <a:defRPr sz="8500"/>
            </a:pPr>
            <a:r>
              <a:t>      O! Na welem</a:t>
            </a:r>
          </a:p>
          <a:p>
            <a:pPr algn="ctr">
              <a:spcBef>
                <a:spcPts val="0"/>
              </a:spcBef>
              <a:defRPr sz="8500"/>
            </a:pPr>
            <a:r>
              <a:t>heddwch yn teyrnasu byth.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O! na chaem ni weld y dyddiau…"/>
          <p:cNvSpPr txBox="1"/>
          <p:nvPr/>
        </p:nvSpPr>
        <p:spPr>
          <a:xfrm>
            <a:off x="3546347" y="2974213"/>
            <a:ext cx="17291305" cy="776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O! na chaem ni weld y dyddiau</a:t>
            </a:r>
          </a:p>
          <a:p>
            <a:pPr algn="ctr">
              <a:spcBef>
                <a:spcPts val="0"/>
              </a:spcBef>
              <a:defRPr sz="8500"/>
            </a:pPr>
            <a:r>
              <a:t>  pan fo pawb yn byw’n gytûn;</a:t>
            </a:r>
          </a:p>
          <a:p>
            <a:pPr algn="ctr">
              <a:spcBef>
                <a:spcPts val="0"/>
              </a:spcBef>
              <a:defRPr sz="8500"/>
            </a:pPr>
            <a:r>
              <a:t>brawd yn caru brawd ym mhobman</a:t>
            </a:r>
          </a:p>
          <a:p>
            <a:pPr algn="ctr">
              <a:spcBef>
                <a:spcPts val="0"/>
              </a:spcBef>
              <a:defRPr sz="8500"/>
            </a:pPr>
            <a:r>
              <a:t>  a phob dyn yn parchu dyn.</a:t>
            </a:r>
          </a:p>
          <a:p>
            <a:pPr algn="ctr">
              <a:spcBef>
                <a:spcPts val="0"/>
              </a:spcBef>
              <a:defRPr sz="8500"/>
            </a:pPr>
            <a:r>
              <a:t>      O! na welem</a:t>
            </a:r>
          </a:p>
          <a:p>
            <a:pPr algn="ctr">
              <a:spcBef>
                <a:spcPts val="0"/>
              </a:spcBef>
              <a:defRPr sz="8500"/>
            </a:pPr>
            <a:r>
              <a:t>heddwch yn teyrnasu byth.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Emyn Heddwch…"/>
          <p:cNvSpPr txBox="1"/>
          <p:nvPr/>
        </p:nvSpPr>
        <p:spPr>
          <a:xfrm>
            <a:off x="18676943" y="11524262"/>
            <a:ext cx="4797655" cy="1576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r">
              <a:spcBef>
                <a:spcPts val="0"/>
              </a:spcBef>
              <a:defRPr i="1" sz="3200"/>
            </a:pPr>
            <a:r>
              <a:t>Emyn Heddwch</a:t>
            </a:r>
          </a:p>
          <a:p>
            <a:pPr algn="r">
              <a:spcBef>
                <a:spcPts val="0"/>
              </a:spcBef>
              <a:defRPr i="1" sz="3200"/>
            </a:pPr>
            <a:r>
              <a:t>Edna Jones (1922 – 2010)</a:t>
            </a:r>
          </a:p>
        </p:txBody>
      </p:sp>
      <p:sp>
        <p:nvSpPr>
          <p:cNvPr id="142" name="Boed i holl drigolion daear…"/>
          <p:cNvSpPr txBox="1"/>
          <p:nvPr/>
        </p:nvSpPr>
        <p:spPr>
          <a:xfrm>
            <a:off x="2104676" y="2974213"/>
            <a:ext cx="20174649" cy="776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spcBef>
                <a:spcPts val="0"/>
              </a:spcBef>
              <a:defRPr sz="8500"/>
            </a:pPr>
            <a:r>
              <a:t>Boed i holl drigolion daear</a:t>
            </a:r>
          </a:p>
          <a:p>
            <a:pPr algn="ctr">
              <a:spcBef>
                <a:spcPts val="0"/>
              </a:spcBef>
              <a:defRPr sz="8500"/>
            </a:pPr>
            <a:r>
              <a:t>  wrando d’eiriau Di dy Hun,</a:t>
            </a:r>
          </a:p>
          <a:p>
            <a:pPr algn="ctr">
              <a:spcBef>
                <a:spcPts val="0"/>
              </a:spcBef>
              <a:defRPr sz="8500"/>
            </a:pPr>
            <a:r>
              <a:t>dysgu caru ein gelynion,</a:t>
            </a:r>
          </a:p>
          <a:p>
            <a:pPr algn="ctr">
              <a:spcBef>
                <a:spcPts val="0"/>
              </a:spcBef>
              <a:defRPr sz="8500"/>
            </a:pPr>
            <a:r>
              <a:t>  gweld y gorau ym mhob un.                    </a:t>
            </a:r>
          </a:p>
          <a:p>
            <a:pPr algn="ctr">
              <a:spcBef>
                <a:spcPts val="0"/>
              </a:spcBef>
              <a:defRPr sz="8500"/>
            </a:pPr>
            <a:r>
              <a:t>      O! na welem</a:t>
            </a:r>
          </a:p>
          <a:p>
            <a:pPr algn="ctr">
              <a:spcBef>
                <a:spcPts val="0"/>
              </a:spcBef>
              <a:defRPr sz="8500"/>
            </a:pPr>
            <a:r>
              <a:t>heddwch yn teyrnasu byth.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59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