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825500" rtl="0" fontAlgn="auto" latinLnBrk="0" hangingPunct="0">
      <a:lnSpc>
        <a:spcPct val="100000"/>
      </a:lnSpc>
      <a:spcBef>
        <a:spcPts val="59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1pPr>
    <a:lvl2pPr marL="0" marR="0" indent="0" algn="l" defTabSz="825500" rtl="0" fontAlgn="auto" latinLnBrk="0" hangingPunct="0">
      <a:lnSpc>
        <a:spcPct val="100000"/>
      </a:lnSpc>
      <a:spcBef>
        <a:spcPts val="59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2pPr>
    <a:lvl3pPr marL="0" marR="0" indent="0" algn="l" defTabSz="825500" rtl="0" fontAlgn="auto" latinLnBrk="0" hangingPunct="0">
      <a:lnSpc>
        <a:spcPct val="100000"/>
      </a:lnSpc>
      <a:spcBef>
        <a:spcPts val="59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3pPr>
    <a:lvl4pPr marL="0" marR="0" indent="0" algn="l" defTabSz="825500" rtl="0" fontAlgn="auto" latinLnBrk="0" hangingPunct="0">
      <a:lnSpc>
        <a:spcPct val="100000"/>
      </a:lnSpc>
      <a:spcBef>
        <a:spcPts val="59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4pPr>
    <a:lvl5pPr marL="0" marR="0" indent="0" algn="l" defTabSz="825500" rtl="0" fontAlgn="auto" latinLnBrk="0" hangingPunct="0">
      <a:lnSpc>
        <a:spcPct val="100000"/>
      </a:lnSpc>
      <a:spcBef>
        <a:spcPts val="59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5pPr>
    <a:lvl6pPr marL="0" marR="0" indent="0" algn="l" defTabSz="825500" rtl="0" fontAlgn="auto" latinLnBrk="0" hangingPunct="0">
      <a:lnSpc>
        <a:spcPct val="100000"/>
      </a:lnSpc>
      <a:spcBef>
        <a:spcPts val="59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6pPr>
    <a:lvl7pPr marL="0" marR="0" indent="0" algn="l" defTabSz="825500" rtl="0" fontAlgn="auto" latinLnBrk="0" hangingPunct="0">
      <a:lnSpc>
        <a:spcPct val="100000"/>
      </a:lnSpc>
      <a:spcBef>
        <a:spcPts val="59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7pPr>
    <a:lvl8pPr marL="0" marR="0" indent="0" algn="l" defTabSz="825500" rtl="0" fontAlgn="auto" latinLnBrk="0" hangingPunct="0">
      <a:lnSpc>
        <a:spcPct val="100000"/>
      </a:lnSpc>
      <a:spcBef>
        <a:spcPts val="59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8pPr>
    <a:lvl9pPr marL="0" marR="0" indent="0" algn="l" defTabSz="825500" rtl="0" fontAlgn="auto" latinLnBrk="0" hangingPunct="0">
      <a:lnSpc>
        <a:spcPct val="100000"/>
      </a:lnSpc>
      <a:spcBef>
        <a:spcPts val="59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5E6"/>
          </a:solidFill>
        </a:fill>
      </a:tcStyle>
    </a:wholeTbl>
    <a:band2H>
      <a:tcTxStyle b="def" i="def"/>
      <a:tcStyle>
        <a:tcBdr/>
        <a:fill>
          <a:solidFill>
            <a:srgbClr val="E6EBF3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BE4CA"/>
          </a:solidFill>
        </a:fill>
      </a:tcStyle>
    </a:wholeTbl>
    <a:band2H>
      <a:tcTxStyle b="def" i="def"/>
      <a:tcStyle>
        <a:tcBdr/>
        <a:fill>
          <a:solidFill>
            <a:srgbClr val="E7F2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CCBD6"/>
          </a:solidFill>
        </a:fill>
      </a:tcStyle>
    </a:wholeTbl>
    <a:band2H>
      <a:tcTxStyle b="def" i="def"/>
      <a:tcStyle>
        <a:tcBdr/>
        <a:fill>
          <a:solidFill>
            <a:srgbClr val="F6E7EC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>
              <a:alpha val="20000"/>
            </a:srgbClr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508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35" name="Shape 135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Body Level One…"/>
          <p:cNvSpPr txBox="1"/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Close-up of an orange flower surrounded by large tropical leaves"/>
          <p:cNvSpPr/>
          <p:nvPr>
            <p:ph type="pic" sz="quarter" idx="21"/>
          </p:nvPr>
        </p:nvSpPr>
        <p:spPr>
          <a:xfrm>
            <a:off x="15292127" y="6870700"/>
            <a:ext cx="8341246" cy="5549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2" name="Close-up of a red-eyed tree frog perched on a leaf"/>
          <p:cNvSpPr/>
          <p:nvPr>
            <p:ph type="pic" sz="quarter" idx="22"/>
          </p:nvPr>
        </p:nvSpPr>
        <p:spPr>
          <a:xfrm>
            <a:off x="14859000" y="952500"/>
            <a:ext cx="8324850" cy="5549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River flowing through a tropical forest"/>
          <p:cNvSpPr/>
          <p:nvPr>
            <p:ph type="pic" idx="23"/>
          </p:nvPr>
        </p:nvSpPr>
        <p:spPr>
          <a:xfrm>
            <a:off x="651236" y="952500"/>
            <a:ext cx="15283728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Body Level One…"/>
          <p:cNvSpPr txBox="1"/>
          <p:nvPr>
            <p:ph type="body" sz="quarter" idx="1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i="1" sz="3200"/>
            </a:lvl1pPr>
            <a:lvl2pPr marL="1058333" indent="-423333" algn="ctr">
              <a:spcBef>
                <a:spcPts val="0"/>
              </a:spcBef>
              <a:defRPr i="1" sz="3200"/>
            </a:lvl2pPr>
            <a:lvl3pPr marL="1693333" indent="-423333" algn="ctr">
              <a:spcBef>
                <a:spcPts val="0"/>
              </a:spcBef>
              <a:defRPr i="1" sz="3200"/>
            </a:lvl3pPr>
            <a:lvl4pPr marL="2328333" indent="-423333" algn="ctr">
              <a:spcBef>
                <a:spcPts val="0"/>
              </a:spcBef>
              <a:defRPr i="1" sz="3200"/>
            </a:lvl4pPr>
            <a:lvl5pPr marL="2963333" indent="-423333" algn="ctr">
              <a:spcBef>
                <a:spcPts val="0"/>
              </a:spcBef>
              <a:defRPr i="1"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12" name="“Type a quote here.”"/>
          <p:cNvSpPr txBox="1"/>
          <p:nvPr>
            <p:ph type="body" sz="quarter" idx="21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/>
          <a:lstStyle/>
          <a:p>
            <a:pPr marL="0" indent="0" algn="ctr">
              <a:spcBef>
                <a:spcPts val="0"/>
              </a:spcBef>
              <a:buSzTx/>
              <a:buNone/>
              <a:defRPr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river flowing through a tropical forest"/>
          <p:cNvSpPr/>
          <p:nvPr>
            <p:ph type="pic" idx="21"/>
          </p:nvPr>
        </p:nvSpPr>
        <p:spPr>
          <a:xfrm>
            <a:off x="0" y="-2290235"/>
            <a:ext cx="24384000" cy="18296469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2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iver flowing through a tropical forest"/>
          <p:cNvSpPr/>
          <p:nvPr>
            <p:ph type="pic" idx="21"/>
          </p:nvPr>
        </p:nvSpPr>
        <p:spPr>
          <a:xfrm>
            <a:off x="3125967" y="-1762100"/>
            <a:ext cx="18135603" cy="13607999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itle Text"/>
          <p:cNvSpPr txBox="1"/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2" name="Body Level One…"/>
          <p:cNvSpPr txBox="1"/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Cen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/>
          <p:nvPr>
            <p:ph type="title"/>
          </p:nvPr>
        </p:nvSpPr>
        <p:spPr>
          <a:xfrm>
            <a:off x="1778000" y="4533900"/>
            <a:ext cx="20828000" cy="46482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Close-up of an orange flower surrounded by large tropical leaves"/>
          <p:cNvSpPr/>
          <p:nvPr>
            <p:ph type="pic" idx="21"/>
          </p:nvPr>
        </p:nvSpPr>
        <p:spPr>
          <a:xfrm>
            <a:off x="5803900" y="952500"/>
            <a:ext cx="17236029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itle Text"/>
          <p:cNvSpPr txBox="1"/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pPr/>
            <a:r>
              <a:t>Title Text</a:t>
            </a:r>
          </a:p>
        </p:txBody>
      </p:sp>
      <p:sp>
        <p:nvSpPr>
          <p:cNvPr id="40" name="Body Level One…"/>
          <p:cNvSpPr txBox="1"/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7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Close-up of a red-eyed tree frog perched on a leaf"/>
          <p:cNvSpPr/>
          <p:nvPr>
            <p:ph type="pic" sz="half" idx="21"/>
          </p:nvPr>
        </p:nvSpPr>
        <p:spPr>
          <a:xfrm>
            <a:off x="87503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7" name="Body Level One…"/>
          <p:cNvSpPr txBox="1"/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Live Video Sma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76" name="Body Level One…"/>
          <p:cNvSpPr txBox="1"/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Live Video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85" name="Body Level One…"/>
          <p:cNvSpPr txBox="1"/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1959031" y="13081000"/>
            <a:ext cx="453239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 algn="ctr">
              <a:spcBef>
                <a:spcPts val="0"/>
              </a:spcBef>
              <a:defRPr sz="2400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</p:sldLayoutIdLst>
  <p:transition xmlns:p14="http://schemas.microsoft.com/office/powerpoint/2010/main" spd="med" advClick="1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FFFFFF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FFFFFF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FFFFFF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FFFFFF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FFFFFF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FFFFFF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FFFFFF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FFFFFF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FFFFFF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9pPr>
    </p:titleStyle>
    <p:bodyStyle>
      <a:lvl1pPr marL="63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1pPr>
      <a:lvl2pPr marL="127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2pPr>
      <a:lvl3pPr marL="190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3pPr>
      <a:lvl4pPr marL="254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4pPr>
      <a:lvl5pPr marL="317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5pPr>
      <a:lvl6pPr marL="381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6pPr>
      <a:lvl7pPr marL="444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7pPr>
      <a:lvl8pPr marL="508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8pPr>
      <a:lvl9pPr marL="571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O Ysbryd Glân y bywiol Dduw,…"/>
          <p:cNvSpPr txBox="1"/>
          <p:nvPr>
            <p:ph type="subTitle" sz="half" idx="1"/>
          </p:nvPr>
        </p:nvSpPr>
        <p:spPr>
          <a:xfrm>
            <a:off x="1778000" y="4727881"/>
            <a:ext cx="20828002" cy="4260239"/>
          </a:xfrm>
          <a:prstGeom prst="rect">
            <a:avLst/>
          </a:prstGeom>
        </p:spPr>
        <p:txBody>
          <a:bodyPr/>
          <a:lstStyle/>
          <a:p>
            <a:pPr>
              <a:defRPr sz="6800"/>
            </a:pPr>
            <a:r>
              <a:t>Da ni ‘di clywed am y straeon</a:t>
            </a:r>
          </a:p>
          <a:p>
            <a:pPr>
              <a:defRPr sz="6800"/>
            </a:pPr>
            <a:r>
              <a:t>Am wella’r byddar, mud a dall</a:t>
            </a:r>
          </a:p>
          <a:p>
            <a:pPr>
              <a:defRPr sz="6800"/>
            </a:pPr>
            <a:r>
              <a:t>Rhyfeddodau mawr a gwyrthiau</a:t>
            </a:r>
          </a:p>
          <a:p>
            <a:pPr>
              <a:defRPr sz="6800"/>
            </a:pPr>
            <a:r>
              <a:t>Gwna nhw yn ein dyddiau ni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Tafodau tân a ch’lonnau cu…"/>
          <p:cNvSpPr txBox="1"/>
          <p:nvPr>
            <p:ph type="subTitle" sz="half" idx="1"/>
          </p:nvPr>
        </p:nvSpPr>
        <p:spPr>
          <a:xfrm>
            <a:off x="1778000" y="4727881"/>
            <a:ext cx="20828000" cy="4260239"/>
          </a:xfrm>
          <a:prstGeom prst="rect">
            <a:avLst/>
          </a:prstGeom>
        </p:spPr>
        <p:txBody>
          <a:bodyPr/>
          <a:lstStyle/>
          <a:p>
            <a:pPr>
              <a:defRPr sz="6800"/>
            </a:pPr>
            <a:r>
              <a:t>Arglwydd diolch am dy gwmni</a:t>
            </a:r>
          </a:p>
          <a:p>
            <a:pPr>
              <a:defRPr sz="6800"/>
            </a:pPr>
            <a:r>
              <a:t>Fe addewaist fod ar gael</a:t>
            </a:r>
          </a:p>
          <a:p>
            <a:pPr>
              <a:defRPr sz="6800"/>
            </a:pPr>
            <a:r>
              <a:t>Tyrd a gwisgo ni â’th bŵer</a:t>
            </a:r>
          </a:p>
          <a:p>
            <a:pPr>
              <a:defRPr sz="6800"/>
            </a:pPr>
            <a:r>
              <a:t>Gollwng gaethion nawr yn rhydd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Try’r fagddu’n llewyrch wrth it ddod…"/>
          <p:cNvSpPr txBox="1"/>
          <p:nvPr>
            <p:ph type="subTitle" sz="half" idx="1"/>
          </p:nvPr>
        </p:nvSpPr>
        <p:spPr>
          <a:xfrm>
            <a:off x="1778000" y="4727881"/>
            <a:ext cx="20828000" cy="4260239"/>
          </a:xfrm>
          <a:prstGeom prst="rect">
            <a:avLst/>
          </a:prstGeom>
        </p:spPr>
        <p:txBody>
          <a:bodyPr/>
          <a:lstStyle/>
          <a:p>
            <a:pPr>
              <a:defRPr i="1" sz="6800"/>
            </a:pPr>
            <a:r>
              <a:t>Clyw dy blant yn gweiddi nawr</a:t>
            </a:r>
          </a:p>
          <a:p>
            <a:pPr>
              <a:defRPr i="1" sz="6800"/>
            </a:pPr>
            <a:r>
              <a:t>Ysbryd Sanctaidd, Tyred nawr</a:t>
            </a:r>
          </a:p>
          <a:p>
            <a:pPr>
              <a:defRPr i="1" sz="6800"/>
            </a:pPr>
            <a:r>
              <a:t>Clyw dy blant yn gweiddi nawr</a:t>
            </a:r>
          </a:p>
          <a:p>
            <a:pPr>
              <a:defRPr i="1" sz="6800"/>
            </a:pPr>
            <a:r>
              <a:t>Ysbryd Sanctaidd, Tyred nawr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lân Ysbryd Nef, o parato’…"/>
          <p:cNvSpPr txBox="1"/>
          <p:nvPr>
            <p:ph type="subTitle" sz="half" idx="1"/>
          </p:nvPr>
        </p:nvSpPr>
        <p:spPr>
          <a:xfrm>
            <a:off x="1778000" y="4727881"/>
            <a:ext cx="20828000" cy="4260239"/>
          </a:xfrm>
          <a:prstGeom prst="rect">
            <a:avLst/>
          </a:prstGeom>
        </p:spPr>
        <p:txBody>
          <a:bodyPr/>
          <a:lstStyle/>
          <a:p>
            <a:pPr>
              <a:defRPr sz="6800"/>
            </a:pPr>
            <a:r>
              <a:t>Da ni yn credu’th fod yn symud</a:t>
            </a:r>
          </a:p>
          <a:p>
            <a:pPr>
              <a:defRPr sz="6800"/>
            </a:pPr>
            <a:r>
              <a:t>Dy fod yma gyda ni</a:t>
            </a:r>
          </a:p>
          <a:p>
            <a:pPr>
              <a:defRPr sz="6800"/>
            </a:pPr>
            <a:r>
              <a:t>Helpa ni I’th weld yn gweithio</a:t>
            </a:r>
          </a:p>
          <a:p>
            <a:pPr>
              <a:defRPr sz="6800"/>
            </a:pPr>
            <a:r>
              <a:t>Cadw ni rhag D’atal Di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Try’r fagddu’n llewyrch wrth it ddod…"/>
          <p:cNvSpPr txBox="1"/>
          <p:nvPr>
            <p:ph type="subTitle" sz="half" idx="1"/>
          </p:nvPr>
        </p:nvSpPr>
        <p:spPr>
          <a:xfrm>
            <a:off x="1778000" y="4727881"/>
            <a:ext cx="20828000" cy="4260239"/>
          </a:xfrm>
          <a:prstGeom prst="rect">
            <a:avLst/>
          </a:prstGeom>
        </p:spPr>
        <p:txBody>
          <a:bodyPr/>
          <a:lstStyle/>
          <a:p>
            <a:pPr>
              <a:defRPr i="1" sz="6800"/>
            </a:pPr>
            <a:r>
              <a:t>Clyw dy blant yn gweiddi nawr</a:t>
            </a:r>
          </a:p>
          <a:p>
            <a:pPr>
              <a:defRPr i="1" sz="6800"/>
            </a:pPr>
            <a:r>
              <a:t>Ysbryd Sanctaidd, Tyred nawr</a:t>
            </a:r>
          </a:p>
          <a:p>
            <a:pPr>
              <a:defRPr i="1" sz="6800"/>
            </a:pPr>
            <a:r>
              <a:t>Clyw dy blant yn gweiddi nawr</a:t>
            </a:r>
          </a:p>
          <a:p>
            <a:pPr>
              <a:defRPr i="1" sz="6800"/>
            </a:pPr>
            <a:r>
              <a:t>Ysbryd Sanctaidd, Tyred nawr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Bedyddia’r llwythau; ar bob tu…"/>
          <p:cNvSpPr txBox="1"/>
          <p:nvPr>
            <p:ph type="subTitle" idx="1"/>
          </p:nvPr>
        </p:nvSpPr>
        <p:spPr>
          <a:xfrm>
            <a:off x="1778000" y="2148002"/>
            <a:ext cx="20828000" cy="9419996"/>
          </a:xfrm>
          <a:prstGeom prst="rect">
            <a:avLst/>
          </a:prstGeom>
        </p:spPr>
        <p:txBody>
          <a:bodyPr/>
          <a:lstStyle/>
          <a:p>
            <a:pPr>
              <a:defRPr sz="6800"/>
            </a:pPr>
            <a:r>
              <a:t>Ar ôl ein holl </a:t>
            </a:r>
          </a:p>
          <a:p>
            <a:pPr>
              <a:defRPr sz="6800"/>
            </a:pPr>
            <a:r>
              <a:t>gynllunio ni</a:t>
            </a:r>
          </a:p>
          <a:p>
            <a:pPr>
              <a:defRPr sz="6800"/>
            </a:pPr>
            <a:r>
              <a:t>(Os) nad wyt ynddo</a:t>
            </a:r>
          </a:p>
          <a:p>
            <a:pPr>
              <a:defRPr sz="6800"/>
            </a:pPr>
            <a:r>
              <a:t>(‘Da) ni ddim isio</a:t>
            </a:r>
          </a:p>
          <a:p>
            <a:pPr>
              <a:defRPr sz="6800"/>
            </a:pPr>
            <a:r>
              <a:t>Dduw, O tyred nawr</a:t>
            </a:r>
          </a:p>
          <a:p>
            <a:pPr>
              <a:defRPr sz="6800"/>
            </a:pPr>
            <a:r>
              <a:t>Dim ond Ti all wella’n gwlad</a:t>
            </a:r>
          </a:p>
          <a:p>
            <a:pPr>
              <a:defRPr sz="6800"/>
            </a:pPr>
            <a:r>
              <a:t>Ysbryd Sanctaidd</a:t>
            </a:r>
          </a:p>
          <a:p>
            <a:pPr>
              <a:defRPr sz="6800"/>
            </a:pPr>
            <a:r>
              <a:t>Tyrd i’n llenwi</a:t>
            </a:r>
          </a:p>
          <a:p>
            <a:pPr>
              <a:defRPr sz="6800"/>
            </a:pPr>
            <a:r>
              <a:t>Dduw, O tyred nawr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Bedyddia’r llwythau; ar bob tu…"/>
          <p:cNvSpPr txBox="1"/>
          <p:nvPr>
            <p:ph type="subTitle" sz="half" idx="1"/>
          </p:nvPr>
        </p:nvSpPr>
        <p:spPr>
          <a:xfrm>
            <a:off x="1777999" y="5227178"/>
            <a:ext cx="20828001" cy="3261644"/>
          </a:xfrm>
          <a:prstGeom prst="rect">
            <a:avLst/>
          </a:prstGeom>
        </p:spPr>
        <p:txBody>
          <a:bodyPr/>
          <a:lstStyle/>
          <a:p>
            <a:pPr>
              <a:defRPr sz="6800"/>
            </a:pPr>
            <a:r>
              <a:t>Ysbryd Sanctaidd</a:t>
            </a:r>
          </a:p>
          <a:p>
            <a:pPr>
              <a:defRPr sz="6800"/>
            </a:pPr>
            <a:r>
              <a:t>Tyrd i’n llenwi</a:t>
            </a:r>
          </a:p>
          <a:p>
            <a:pPr>
              <a:defRPr sz="6800"/>
            </a:pPr>
            <a:r>
              <a:t>Dduw, O tyred nawr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Try’r fagddu’n llewyrch wrth it ddod…"/>
          <p:cNvSpPr txBox="1"/>
          <p:nvPr>
            <p:ph type="subTitle" sz="half" idx="1"/>
          </p:nvPr>
        </p:nvSpPr>
        <p:spPr>
          <a:xfrm>
            <a:off x="1778000" y="4727881"/>
            <a:ext cx="20828000" cy="4260239"/>
          </a:xfrm>
          <a:prstGeom prst="rect">
            <a:avLst/>
          </a:prstGeom>
        </p:spPr>
        <p:txBody>
          <a:bodyPr/>
          <a:lstStyle/>
          <a:p>
            <a:pPr>
              <a:defRPr i="1" sz="6800"/>
            </a:pPr>
            <a:r>
              <a:t>Clyw dy blant yn gweiddi nawr</a:t>
            </a:r>
          </a:p>
          <a:p>
            <a:pPr>
              <a:defRPr i="1" sz="6800"/>
            </a:pPr>
            <a:r>
              <a:t>Ysbryd Sanctaidd, Tyred nawr</a:t>
            </a:r>
          </a:p>
          <a:p>
            <a:pPr>
              <a:defRPr i="1" sz="6800"/>
            </a:pPr>
            <a:r>
              <a:t>Clyw dy blant yn gweiddi nawr</a:t>
            </a:r>
          </a:p>
          <a:p>
            <a:pPr>
              <a:defRPr i="1" sz="6800"/>
            </a:pPr>
            <a:r>
              <a:t>Ysbryd Sanctaidd, Tyred nawr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O Ysbryd Glân y bywiol Dduw O Spirit of the living God (James Montgomery, 1771-1854) Cyfieithiad Linda Lockley ac Anne Mason Davies Allan o hawlfraint"/>
          <p:cNvSpPr txBox="1"/>
          <p:nvPr/>
        </p:nvSpPr>
        <p:spPr>
          <a:xfrm>
            <a:off x="11395443" y="11469026"/>
            <a:ext cx="12470893" cy="19345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r">
              <a:defRPr sz="24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pPr>
            <a:r>
              <a:t>Dduw, O Tyred Nawr</a:t>
            </a:r>
            <a:br/>
            <a:r>
              <a:t>Oh God, Would You Move (Abi Horne, Barnabas Shaw, Ellie McClune a Rich di Castiglione)</a:t>
            </a:r>
            <a:br/>
            <a:r>
              <a:t>Cyfieithiad awdurdodedig Arwel E Jones</a:t>
            </a:r>
            <a:br/>
            <a:r>
              <a:t>© 2023 KXC Publishing (Gwein. Capitol CMG Publishing)</a:t>
            </a:r>
            <a:br/>
            <a:r>
              <a:t>CCLI 7254493</a:t>
            </a:r>
          </a:p>
        </p:txBody>
      </p:sp>
      <p:sp>
        <p:nvSpPr>
          <p:cNvPr id="154" name="O dragwyddoldeb mynnodd Duw…"/>
          <p:cNvSpPr txBox="1"/>
          <p:nvPr>
            <p:ph type="subTitle" idx="1"/>
          </p:nvPr>
        </p:nvSpPr>
        <p:spPr>
          <a:xfrm>
            <a:off x="1778000" y="1250331"/>
            <a:ext cx="20828001" cy="9419997"/>
          </a:xfrm>
          <a:prstGeom prst="rect">
            <a:avLst/>
          </a:prstGeom>
        </p:spPr>
        <p:txBody>
          <a:bodyPr/>
          <a:lstStyle/>
          <a:p>
            <a:pPr>
              <a:defRPr sz="6800"/>
            </a:pPr>
            <a:r>
              <a:t>Ar ôl ein holl </a:t>
            </a:r>
          </a:p>
          <a:p>
            <a:pPr>
              <a:defRPr sz="6800"/>
            </a:pPr>
            <a:r>
              <a:t>gynllunio ni</a:t>
            </a:r>
          </a:p>
          <a:p>
            <a:pPr>
              <a:defRPr sz="6800"/>
            </a:pPr>
            <a:r>
              <a:t>(Os) nad wyt ynddo</a:t>
            </a:r>
          </a:p>
          <a:p>
            <a:pPr>
              <a:defRPr sz="6800"/>
            </a:pPr>
            <a:r>
              <a:t>(‘Da) ni ddim isio</a:t>
            </a:r>
          </a:p>
          <a:p>
            <a:pPr>
              <a:defRPr sz="6800"/>
            </a:pPr>
            <a:r>
              <a:t>Dduw, O tyred nawr</a:t>
            </a:r>
          </a:p>
          <a:p>
            <a:pPr>
              <a:defRPr sz="6800"/>
            </a:pPr>
            <a:r>
              <a:t>Dim ond Ti all wella’n gwlad</a:t>
            </a:r>
          </a:p>
          <a:p>
            <a:pPr>
              <a:defRPr sz="6800"/>
            </a:pPr>
            <a:r>
              <a:t>Ysbryd Sanctaidd</a:t>
            </a:r>
          </a:p>
          <a:p>
            <a:pPr>
              <a:defRPr sz="6800"/>
            </a:pPr>
            <a:r>
              <a:t>Tyrd i’n llenwi</a:t>
            </a:r>
          </a:p>
          <a:p>
            <a:pPr>
              <a:defRPr sz="6800"/>
            </a:pPr>
            <a:r>
              <a:t>Dduw, O tyred nawr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Black">
  <a:themeElements>
    <a:clrScheme name="Black">
      <a:dk1>
        <a:srgbClr val="000000"/>
      </a:dk1>
      <a:lt1>
        <a:srgbClr val="000000"/>
      </a:lt1>
      <a:dk2>
        <a:srgbClr val="A7A7A7"/>
      </a:dk2>
      <a:lt2>
        <a:srgbClr val="535353"/>
      </a:lt2>
      <a:accent1>
        <a:srgbClr val="0076BA"/>
      </a:accent1>
      <a:accent2>
        <a:srgbClr val="00A89D"/>
      </a:accent2>
      <a:accent3>
        <a:srgbClr val="1DB100"/>
      </a:accent3>
      <a:accent4>
        <a:srgbClr val="F8BA00"/>
      </a:accent4>
      <a:accent5>
        <a:srgbClr val="EE220C"/>
      </a:accent5>
      <a:accent6>
        <a:srgbClr val="CB297B"/>
      </a:accent6>
      <a:hlink>
        <a:srgbClr val="0000FF"/>
      </a:hlink>
      <a:folHlink>
        <a:srgbClr val="FF00FF"/>
      </a:folHlink>
    </a:clrScheme>
    <a:fontScheme name="Black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825500" rtl="0" fontAlgn="auto" latinLnBrk="0" hangingPunct="0">
          <a:lnSpc>
            <a:spcPct val="100000"/>
          </a:lnSpc>
          <a:spcBef>
            <a:spcPts val="59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825500" rtl="0" fontAlgn="auto" latinLnBrk="0" hangingPunct="0">
          <a:lnSpc>
            <a:spcPct val="100000"/>
          </a:lnSpc>
          <a:spcBef>
            <a:spcPts val="59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Black">
  <a:themeElements>
    <a:clrScheme name="Black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76BA"/>
      </a:accent1>
      <a:accent2>
        <a:srgbClr val="00A89D"/>
      </a:accent2>
      <a:accent3>
        <a:srgbClr val="1DB100"/>
      </a:accent3>
      <a:accent4>
        <a:srgbClr val="F8BA00"/>
      </a:accent4>
      <a:accent5>
        <a:srgbClr val="EE220C"/>
      </a:accent5>
      <a:accent6>
        <a:srgbClr val="CB297B"/>
      </a:accent6>
      <a:hlink>
        <a:srgbClr val="0000FF"/>
      </a:hlink>
      <a:folHlink>
        <a:srgbClr val="FF00FF"/>
      </a:folHlink>
    </a:clrScheme>
    <a:fontScheme name="Black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825500" rtl="0" fontAlgn="auto" latinLnBrk="0" hangingPunct="0">
          <a:lnSpc>
            <a:spcPct val="100000"/>
          </a:lnSpc>
          <a:spcBef>
            <a:spcPts val="59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825500" rtl="0" fontAlgn="auto" latinLnBrk="0" hangingPunct="0">
          <a:lnSpc>
            <a:spcPct val="100000"/>
          </a:lnSpc>
          <a:spcBef>
            <a:spcPts val="59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