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124712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Hyfrydwch y dechreuad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A’r sbarc o feddwl nef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Y llais a drefnodd lloer a’r môr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A’u gosod yn eu lle</a:t>
            </a:r>
            <a:br/>
            <a:br/>
            <a:r>
              <a:rPr sz="4000">
                <a:solidFill>
                  <a:srgbClr val="FFFFFF"/>
                </a:solidFill>
                <a:latin typeface="Calibri"/>
              </a:rPr>
              <a:t>Pob planed yn rhyfeddod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Pob gronyn ddaeth o’i law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Bydysawd oll a grëwyd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Gan ein Duw â’i einioes Ef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124712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Ond Eden aeth yn lludw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Perffeithrwydd gafodd staen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A cychwyn ffres o’r newydd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Oedd angen mawr dy blant</a:t>
            </a:r>
            <a:br/>
            <a:br/>
            <a:r>
              <a:rPr sz="4000">
                <a:solidFill>
                  <a:srgbClr val="FFFFFF"/>
                </a:solidFill>
                <a:latin typeface="Calibri"/>
              </a:rPr>
              <a:t>Fe wyddost yn dy gariad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Mai dechrau byw oedd bedd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Bendithiaist Ti y byd â’th ras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Trwy ddod â d’einioes Di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124712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At yr Un, y Gwir a’r Bywiol Dduw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Y cyntaf a’r amen</a:t>
            </a:r>
            <a:br/>
            <a:br/>
            <a:r>
              <a:rPr sz="4000">
                <a:solidFill>
                  <a:srgbClr val="FFFFFF"/>
                </a:solidFill>
                <a:latin typeface="Calibri"/>
              </a:rPr>
              <a:t>At yr Un, y Gwir a’r Bywiol Dduw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Y bo’r holl glod, amen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124712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Fe gerddaist yn ein plith ni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Â gwella yn dy law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Pwy’n wir sy’n medru dirnad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Y Duw a ddaeth yn ddyn</a:t>
            </a:r>
            <a:br/>
            <a:br/>
            <a:r>
              <a:rPr sz="4000">
                <a:solidFill>
                  <a:srgbClr val="FFFFFF"/>
                </a:solidFill>
                <a:latin typeface="Calibri"/>
              </a:rPr>
              <a:t>Fe roist dy nerth yn gyfan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Nes bod dim byd ar ôl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Dy groes a’r hoelion creulon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A aeth â’th einioes Di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124712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At yr Un, y Gwir a’r Bywiol Dduw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Y cyntaf a’r amen</a:t>
            </a:r>
            <a:br/>
            <a:br/>
            <a:r>
              <a:rPr sz="4000">
                <a:solidFill>
                  <a:srgbClr val="FFFFFF"/>
                </a:solidFill>
                <a:latin typeface="Calibri"/>
              </a:rPr>
              <a:t>At yr Un, y Gwir a’r Bywiol Dduw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Y bo’r holl glod, amen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124712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Fe fu dy gorff a dorrwyd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Am dridiau yn y bedd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Bu Duw yr holl oleuni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Mewn t’wyllwch yn ein lle</a:t>
            </a:r>
            <a:br/>
            <a:br/>
            <a:r>
              <a:rPr sz="4000">
                <a:solidFill>
                  <a:srgbClr val="FFFFFF"/>
                </a:solidFill>
                <a:latin typeface="Calibri"/>
              </a:rPr>
              <a:t>Ond geiriau y proffwydi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A fyddai’n dod yn wir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Cyfodwyd y Gwaredwr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Yn fyw i’w einioes Ef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124712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At yr Un, y Gwir a’r Bywiol Dduw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Y cyntaf a’r amen</a:t>
            </a:r>
            <a:br/>
            <a:br/>
            <a:r>
              <a:rPr sz="4000">
                <a:solidFill>
                  <a:srgbClr val="FFFFFF"/>
                </a:solidFill>
                <a:latin typeface="Calibri"/>
              </a:rPr>
              <a:t>At yr Un, y Gwir a’r Bywiol Dduw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Y bo’r holl glod, amen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124712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Pan fyddaf yn y nefoedd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Fe welaf i yn glir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Rhyfeddod y Creawdwr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Perffeithrwydd Twysog Hedd</a:t>
            </a:r>
            <a:br/>
            <a:br/>
            <a:r>
              <a:rPr sz="4000">
                <a:solidFill>
                  <a:srgbClr val="FFFFFF"/>
                </a:solidFill>
                <a:latin typeface="Calibri"/>
              </a:rPr>
              <a:t>Yn sanctaidd ddyrchafedig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O flaen fy llygaid i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Fe’th folaf Di yn awr a gwnaf am byth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Yr Un sy’n rhoi Dy einioes byw i mi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124712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At yr Un, y Gwir a’r Bywiol Dduw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Y cyntaf a’r amen</a:t>
            </a:r>
            <a:br/>
            <a:br/>
            <a:r>
              <a:rPr sz="4000">
                <a:solidFill>
                  <a:srgbClr val="FFFFFF"/>
                </a:solidFill>
                <a:latin typeface="Calibri"/>
              </a:rPr>
              <a:t>At yr Un, y Gwir a’r Bywiol Dduw</a:t>
            </a:r>
            <a:br/>
            <a:r>
              <a:rPr sz="4000">
                <a:solidFill>
                  <a:srgbClr val="FFFFFF"/>
                </a:solidFill>
                <a:latin typeface="Calibri"/>
              </a:rPr>
              <a:t>Y bo’r holl glod, amen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0" y="5669280"/>
            <a:ext cx="5486400" cy="1005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00">
                <a:solidFill>
                  <a:srgbClr val="FFFFFF"/>
                </a:solidFill>
                <a:latin typeface="Calibri"/>
              </a:rPr>
              <a:t>Dy einioes Di</a:t>
            </a:r>
          </a:p>
          <a:p>
            <a:pPr algn="r"/>
            <a:r>
              <a:rPr sz="800">
                <a:solidFill>
                  <a:srgbClr val="FFFFFF"/>
                </a:solidFill>
                <a:latin typeface="Calibri"/>
              </a:rPr>
              <a:t>Life and breath (Matt Redman, Mitch Wong, Paul Duncan a Quintin Trotter)</a:t>
            </a:r>
          </a:p>
          <a:p>
            <a:pPr algn="r"/>
            <a:r>
              <a:rPr sz="800">
                <a:solidFill>
                  <a:srgbClr val="FFFFFF"/>
                </a:solidFill>
                <a:latin typeface="Calibri"/>
              </a:rPr>
              <a:t>Cyfieithiad awdurdodedig Arwel E Jones</a:t>
            </a:r>
          </a:p>
          <a:p>
            <a:pPr algn="r"/>
            <a:r>
              <a:rPr sz="800">
                <a:solidFill>
                  <a:srgbClr val="FFFFFF"/>
                </a:solidFill>
                <a:latin typeface="Calibri"/>
              </a:rPr>
              <a:t>© yn y trefniant hwn 2025 Centricity Music Publishing / That's So Metal Music (Gwein. Capitol CMG Publishing) / Integrity Worship Music (ASCAP), Said And Done Music (ASCAP), Roman The 5th Music (BMI) (Gwein. at IntegratedRights.com) Bell Music Publishing / Original Wong Publishing (Gwein. Song Solutions www.songsolutions.org)</a:t>
            </a:r>
          </a:p>
          <a:p>
            <a:pPr algn="r"/>
            <a:r>
              <a:rPr sz="800">
                <a:solidFill>
                  <a:srgbClr val="FFFFFF"/>
                </a:solidFill>
                <a:latin typeface="Calibri"/>
              </a:rPr>
              <a:t>CCLI #7276722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